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  <p:sldMasterId id="2147484448" r:id="rId2"/>
  </p:sldMasterIdLst>
  <p:notesMasterIdLst>
    <p:notesMasterId r:id="rId46"/>
  </p:notesMasterIdLst>
  <p:handoutMasterIdLst>
    <p:handoutMasterId r:id="rId47"/>
  </p:handoutMasterIdLst>
  <p:sldIdLst>
    <p:sldId id="276" r:id="rId3"/>
    <p:sldId id="262" r:id="rId4"/>
    <p:sldId id="263" r:id="rId5"/>
    <p:sldId id="288" r:id="rId6"/>
    <p:sldId id="266" r:id="rId7"/>
    <p:sldId id="301" r:id="rId8"/>
    <p:sldId id="381" r:id="rId9"/>
    <p:sldId id="383" r:id="rId10"/>
    <p:sldId id="389" r:id="rId11"/>
    <p:sldId id="633" r:id="rId12"/>
    <p:sldId id="632" r:id="rId13"/>
    <p:sldId id="377" r:id="rId14"/>
    <p:sldId id="600" r:id="rId15"/>
    <p:sldId id="302" r:id="rId16"/>
    <p:sldId id="379" r:id="rId17"/>
    <p:sldId id="286" r:id="rId18"/>
    <p:sldId id="303" r:id="rId19"/>
    <p:sldId id="385" r:id="rId20"/>
    <p:sldId id="386" r:id="rId21"/>
    <p:sldId id="323" r:id="rId22"/>
    <p:sldId id="305" r:id="rId23"/>
    <p:sldId id="306" r:id="rId24"/>
    <p:sldId id="634" r:id="rId25"/>
    <p:sldId id="930" r:id="rId26"/>
    <p:sldId id="373" r:id="rId27"/>
    <p:sldId id="309" r:id="rId28"/>
    <p:sldId id="315" r:id="rId29"/>
    <p:sldId id="353" r:id="rId30"/>
    <p:sldId id="577" r:id="rId31"/>
    <p:sldId id="597" r:id="rId32"/>
    <p:sldId id="599" r:id="rId33"/>
    <p:sldId id="631" r:id="rId34"/>
    <p:sldId id="591" r:id="rId35"/>
    <p:sldId id="630" r:id="rId36"/>
    <p:sldId id="608" r:id="rId37"/>
    <p:sldId id="612" r:id="rId38"/>
    <p:sldId id="610" r:id="rId39"/>
    <p:sldId id="628" r:id="rId40"/>
    <p:sldId id="622" r:id="rId41"/>
    <p:sldId id="629" r:id="rId42"/>
    <p:sldId id="623" r:id="rId43"/>
    <p:sldId id="626" r:id="rId44"/>
    <p:sldId id="627" r:id="rId45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ヒラギノ角ゴ ProN W3" pitchFamily="-8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ヒラギノ角ゴ ProN W3" pitchFamily="-8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ヒラギノ角ゴ ProN W3" pitchFamily="-8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ヒラギノ角ゴ ProN W3" pitchFamily="-8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ヒラギノ角ゴ ProN W3" pitchFamily="-8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ヒラギノ角ゴ ProN W3" pitchFamily="-8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ヒラギノ角ゴ ProN W3" pitchFamily="-8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ヒラギノ角ゴ ProN W3" pitchFamily="-8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ヒラギノ角ゴ ProN W3" pitchFamily="-8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290" autoAdjust="0"/>
    <p:restoredTop sz="84763" autoAdjust="0"/>
  </p:normalViewPr>
  <p:slideViewPr>
    <p:cSldViewPr>
      <p:cViewPr>
        <p:scale>
          <a:sx n="105" d="100"/>
          <a:sy n="105" d="100"/>
        </p:scale>
        <p:origin x="-179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-3768" y="-9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01274D37-07F7-4528-A00D-6932F652E03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8145" cy="464205"/>
          </a:xfrm>
          <a:prstGeom prst="rect">
            <a:avLst/>
          </a:prstGeom>
        </p:spPr>
        <p:txBody>
          <a:bodyPr vert="horz" lIns="88870" tIns="44435" rIns="88870" bIns="44435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EA9D326-7D57-4273-AB56-0834E349F4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734" y="1"/>
            <a:ext cx="3038145" cy="464205"/>
          </a:xfrm>
          <a:prstGeom prst="rect">
            <a:avLst/>
          </a:prstGeom>
        </p:spPr>
        <p:txBody>
          <a:bodyPr vert="horz" lIns="88870" tIns="44435" rIns="88870" bIns="44435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019128D4-42F5-4A77-AF7F-E8E3D2D1AD6C}" type="datetimeFigureOut">
              <a:rPr lang="en-US"/>
              <a:pPr>
                <a:defRPr/>
              </a:pPr>
              <a:t>8/7/2023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20D6DAD-9CB5-41EF-BBE8-639F13B943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30659"/>
            <a:ext cx="3038145" cy="464205"/>
          </a:xfrm>
          <a:prstGeom prst="rect">
            <a:avLst/>
          </a:prstGeom>
        </p:spPr>
        <p:txBody>
          <a:bodyPr vert="horz" lIns="88870" tIns="44435" rIns="88870" bIns="44435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CCAB893-368D-4D6F-B990-9433A8AD55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734" y="8830659"/>
            <a:ext cx="3038145" cy="464205"/>
          </a:xfrm>
          <a:prstGeom prst="rect">
            <a:avLst/>
          </a:prstGeom>
        </p:spPr>
        <p:txBody>
          <a:bodyPr vert="horz" wrap="square" lIns="88870" tIns="44435" rIns="88870" bIns="4443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+mn-ea"/>
              </a:defRPr>
            </a:lvl1pPr>
          </a:lstStyle>
          <a:p>
            <a:pPr>
              <a:defRPr/>
            </a:pPr>
            <a:fld id="{DB7051C0-2644-4426-A5F0-D6A87589F07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B46C94F5-AF5C-4D61-977C-8054463E2F7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8145" cy="464205"/>
          </a:xfrm>
          <a:prstGeom prst="rect">
            <a:avLst/>
          </a:prstGeom>
        </p:spPr>
        <p:txBody>
          <a:bodyPr vert="horz" lIns="88139" tIns="44070" rIns="88139" bIns="4407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EE537BF-BD0C-4D29-B865-F427BDF9026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0734" y="1"/>
            <a:ext cx="3038145" cy="464205"/>
          </a:xfrm>
          <a:prstGeom prst="rect">
            <a:avLst/>
          </a:prstGeom>
        </p:spPr>
        <p:txBody>
          <a:bodyPr vert="horz" lIns="88139" tIns="44070" rIns="88139" bIns="4407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485791A4-2572-493A-B35C-BED8AEE40EAE}" type="datetimeFigureOut">
              <a:rPr lang="en-US"/>
              <a:pPr>
                <a:defRPr/>
              </a:pPr>
              <a:t>8/7/2023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xmlns="" id="{46FD60BF-058B-42C2-BD81-9887C6CE611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139" tIns="44070" rIns="88139" bIns="4407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xmlns="" id="{19F5CC88-11BB-4594-967D-CB60ED541B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345" y="4416099"/>
            <a:ext cx="5607711" cy="4182457"/>
          </a:xfrm>
          <a:prstGeom prst="rect">
            <a:avLst/>
          </a:prstGeom>
        </p:spPr>
        <p:txBody>
          <a:bodyPr vert="horz" lIns="88139" tIns="44070" rIns="88139" bIns="4407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10702E-EE7E-4AA9-8A83-368028A1792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30659"/>
            <a:ext cx="3038145" cy="464205"/>
          </a:xfrm>
          <a:prstGeom prst="rect">
            <a:avLst/>
          </a:prstGeom>
        </p:spPr>
        <p:txBody>
          <a:bodyPr vert="horz" lIns="88139" tIns="44070" rIns="88139" bIns="4407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C83659B-1D1A-4F95-A360-A42B0551F1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0734" y="8830659"/>
            <a:ext cx="3038145" cy="464205"/>
          </a:xfrm>
          <a:prstGeom prst="rect">
            <a:avLst/>
          </a:prstGeom>
        </p:spPr>
        <p:txBody>
          <a:bodyPr vert="horz" wrap="square" lIns="88139" tIns="44070" rIns="88139" bIns="4407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+mn-ea"/>
              </a:defRPr>
            </a:lvl1pPr>
          </a:lstStyle>
          <a:p>
            <a:pPr>
              <a:defRPr/>
            </a:pPr>
            <a:fld id="{2D98212C-1378-41EC-A59D-7D061B05D73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763252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D98212C-1378-41EC-A59D-7D061B05D73D}" type="slidenum">
              <a:rPr lang="en-US" altLang="en-US" smtClean="0"/>
              <a:pPr>
                <a:defRPr/>
              </a:pPr>
              <a:t>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90896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98212C-1378-41EC-A59D-7D061B05D73D}" type="slidenum">
              <a:rPr lang="en-US" altLang="en-US" smtClean="0"/>
              <a:pPr>
                <a:defRPr/>
              </a:pPr>
              <a:t>10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266775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98212C-1378-41EC-A59D-7D061B05D73D}" type="slidenum">
              <a:rPr lang="en-US" altLang="en-US" smtClean="0"/>
              <a:pPr>
                <a:defRPr/>
              </a:pPr>
              <a:t>11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864890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xmlns="" id="{6612D881-8EB8-40BE-9EB1-5E62F36F3A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xmlns="" id="{A390B4C9-70AD-4C53-9E02-7E44BE1F22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Add QR Code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7770F48-D20B-4ADB-9F6E-DAD4F022C4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731294-1188-4A9F-B9F5-997659C33723}" type="slidenum">
              <a:rPr lang="en-US" altLang="en-US" smtClean="0"/>
              <a:pPr>
                <a:defRPr/>
              </a:pPr>
              <a:t>12</a:t>
            </a:fld>
            <a:endParaRPr lang="en-US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98212C-1378-41EC-A59D-7D061B05D73D}" type="slidenum">
              <a:rPr lang="en-US" altLang="en-US" smtClean="0"/>
              <a:pPr>
                <a:defRPr/>
              </a:pPr>
              <a:t>13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459661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98212C-1378-41EC-A59D-7D061B05D73D}" type="slidenum">
              <a:rPr lang="en-US" altLang="en-US" smtClean="0"/>
              <a:pPr>
                <a:defRPr/>
              </a:pPr>
              <a:t>14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37249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98212C-1378-41EC-A59D-7D061B05D73D}" type="slidenum">
              <a:rPr lang="en-US" altLang="en-US" smtClean="0"/>
              <a:pPr>
                <a:defRPr/>
              </a:pPr>
              <a:t>15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759977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98212C-1378-41EC-A59D-7D061B05D73D}" type="slidenum">
              <a:rPr lang="en-US" altLang="en-US" smtClean="0"/>
              <a:pPr>
                <a:defRPr/>
              </a:pPr>
              <a:t>16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359795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98212C-1378-41EC-A59D-7D061B05D73D}" type="slidenum">
              <a:rPr lang="en-US" altLang="en-US" smtClean="0"/>
              <a:pPr>
                <a:defRPr/>
              </a:pPr>
              <a:t>17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734967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98212C-1378-41EC-A59D-7D061B05D73D}" type="slidenum">
              <a:rPr lang="en-US" altLang="en-US" smtClean="0"/>
              <a:pPr>
                <a:defRPr/>
              </a:pPr>
              <a:t>18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506785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98212C-1378-41EC-A59D-7D061B05D73D}" type="slidenum">
              <a:rPr lang="en-US" altLang="en-US" smtClean="0"/>
              <a:pPr>
                <a:defRPr/>
              </a:pPr>
              <a:t>19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68205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xmlns="" id="{60B736ED-5F3A-44D3-BDF8-EC84274CFA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xmlns="" id="{AE613A14-2DD6-41CD-A555-773192B386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5A7A066-9895-4A96-9C3E-3D68FE4D0C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55059C-32F7-477B-AD67-285BE1809111}" type="slidenum">
              <a:rPr lang="en-US" altLang="en-US" smtClean="0"/>
              <a:pPr>
                <a:defRPr/>
              </a:pPr>
              <a:t>2</a:t>
            </a:fld>
            <a:endParaRPr lang="en-US" alt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xmlns="" id="{FD92544A-821E-435E-8FC4-B812CE842D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xmlns="" id="{CA9E1FB2-9652-4F55-8BC3-CC1AE9010D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Confirm the limits</a:t>
            </a:r>
          </a:p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56D7A64-B931-476C-AADD-87F993DA3D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12ECE5-199E-44E9-88AB-1E25DAEC5297}" type="slidenum">
              <a:rPr lang="en-US" altLang="en-US" smtClean="0"/>
              <a:pPr>
                <a:defRPr/>
              </a:pPr>
              <a:t>20</a:t>
            </a:fld>
            <a:endParaRPr lang="en-US" alt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98212C-1378-41EC-A59D-7D061B05D73D}" type="slidenum">
              <a:rPr lang="en-US" altLang="en-US" smtClean="0"/>
              <a:pPr>
                <a:defRPr/>
              </a:pPr>
              <a:t>21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246307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98212C-1378-41EC-A59D-7D061B05D73D}" type="slidenum">
              <a:rPr lang="en-US" altLang="en-US" smtClean="0"/>
              <a:pPr>
                <a:defRPr/>
              </a:pPr>
              <a:t>22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976692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D98212C-1378-41EC-A59D-7D061B05D73D}" type="slidenum">
              <a:rPr lang="en-US" altLang="en-US" smtClean="0"/>
              <a:pPr>
                <a:defRPr/>
              </a:pPr>
              <a:t>23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199979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98212C-1378-41EC-A59D-7D061B05D73D}" type="slidenum">
              <a:rPr lang="en-US" altLang="en-US" smtClean="0"/>
              <a:pPr>
                <a:defRPr/>
              </a:pPr>
              <a:t>24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998052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98212C-1378-41EC-A59D-7D061B05D73D}" type="slidenum">
              <a:rPr lang="en-US" altLang="en-US" smtClean="0"/>
              <a:pPr>
                <a:defRPr/>
              </a:pPr>
              <a:t>25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74319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98212C-1378-41EC-A59D-7D061B05D73D}" type="slidenum">
              <a:rPr lang="en-US" altLang="en-US" smtClean="0"/>
              <a:pPr>
                <a:defRPr/>
              </a:pPr>
              <a:t>26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750377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98212C-1378-41EC-A59D-7D061B05D73D}" type="slidenum">
              <a:rPr lang="en-US" altLang="en-US" smtClean="0"/>
              <a:pPr>
                <a:defRPr/>
              </a:pPr>
              <a:t>27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447236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98212C-1378-41EC-A59D-7D061B05D73D}" type="slidenum">
              <a:rPr lang="en-US" altLang="en-US" smtClean="0"/>
              <a:pPr>
                <a:defRPr/>
              </a:pPr>
              <a:t>28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122405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>
            <a:extLst>
              <a:ext uri="{FF2B5EF4-FFF2-40B4-BE49-F238E27FC236}">
                <a16:creationId xmlns:a16="http://schemas.microsoft.com/office/drawing/2014/main" xmlns="" id="{F71476D4-F3F0-40E5-BF86-F7AEE1A8B5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>
            <a:extLst>
              <a:ext uri="{FF2B5EF4-FFF2-40B4-BE49-F238E27FC236}">
                <a16:creationId xmlns:a16="http://schemas.microsoft.com/office/drawing/2014/main" xmlns="" id="{F482EFC1-7C5D-4D8A-B05A-967E1FB6FF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Revise dates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4738B6B-B8C8-4992-ABEC-3D30125414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4EC7E3-9D03-449F-BA2F-B702A27BA07B}" type="slidenum">
              <a:rPr lang="en-US" altLang="en-US" smtClean="0"/>
              <a:pPr>
                <a:defRPr/>
              </a:pPr>
              <a:t>29</a:t>
            </a:fld>
            <a:endParaRPr lang="en-US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98212C-1378-41EC-A59D-7D061B05D73D}" type="slidenum">
              <a:rPr lang="en-US" altLang="en-US" smtClean="0"/>
              <a:pPr>
                <a:defRPr/>
              </a:pPr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686390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98212C-1378-41EC-A59D-7D061B05D73D}" type="slidenum">
              <a:rPr lang="en-US" altLang="en-US" smtClean="0"/>
              <a:pPr>
                <a:defRPr/>
              </a:pPr>
              <a:t>30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305045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98212C-1378-41EC-A59D-7D061B05D73D}" type="slidenum">
              <a:rPr lang="en-US" altLang="en-US" smtClean="0"/>
              <a:pPr>
                <a:defRPr/>
              </a:pPr>
              <a:t>31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826798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98212C-1378-41EC-A59D-7D061B05D73D}" type="slidenum">
              <a:rPr lang="en-US" altLang="en-US" smtClean="0"/>
              <a:pPr>
                <a:defRPr/>
              </a:pPr>
              <a:t>32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165657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>
            <a:extLst>
              <a:ext uri="{FF2B5EF4-FFF2-40B4-BE49-F238E27FC236}">
                <a16:creationId xmlns:a16="http://schemas.microsoft.com/office/drawing/2014/main" xmlns="" id="{66F2A6F2-0CB0-4614-A827-4C89F39D4A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>
            <a:extLst>
              <a:ext uri="{FF2B5EF4-FFF2-40B4-BE49-F238E27FC236}">
                <a16:creationId xmlns:a16="http://schemas.microsoft.com/office/drawing/2014/main" xmlns="" id="{6C3512F8-0A8B-4BEF-A9EE-A9F775A566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Available via mobile devices</a:t>
            </a:r>
          </a:p>
        </p:txBody>
      </p:sp>
      <p:sp>
        <p:nvSpPr>
          <p:cNvPr id="58372" name="Slide Number Placeholder 3">
            <a:extLst>
              <a:ext uri="{FF2B5EF4-FFF2-40B4-BE49-F238E27FC236}">
                <a16:creationId xmlns:a16="http://schemas.microsoft.com/office/drawing/2014/main" xmlns="" id="{CB83433D-CBB7-44CE-9DAF-1D867EF51B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1pPr>
            <a:lvl2pPr marL="716130" indent="-275434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2pPr>
            <a:lvl3pPr marL="1101738" indent="-220348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3pPr>
            <a:lvl4pPr marL="1542433" indent="-220348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4pPr>
            <a:lvl5pPr marL="1983128" indent="-220348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5pPr>
            <a:lvl6pPr marL="2423823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6pPr>
            <a:lvl7pPr marL="2864518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7pPr>
            <a:lvl8pPr marL="3305213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8pPr>
            <a:lvl9pPr marL="3745908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9pPr>
          </a:lstStyle>
          <a:p>
            <a:fld id="{254756AB-1F2E-44B3-A883-9A6761784B36}" type="slidenum">
              <a:rPr lang="en-US" altLang="en-US" smtClean="0"/>
              <a:pPr/>
              <a:t>33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98212C-1378-41EC-A59D-7D061B05D73D}" type="slidenum">
              <a:rPr lang="en-US" altLang="en-US" smtClean="0"/>
              <a:pPr>
                <a:defRPr/>
              </a:pPr>
              <a:t>34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727355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98212C-1378-41EC-A59D-7D061B05D73D}" type="slidenum">
              <a:rPr lang="en-US" altLang="en-US" smtClean="0"/>
              <a:pPr>
                <a:defRPr/>
              </a:pPr>
              <a:t>35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5576860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>
            <a:extLst>
              <a:ext uri="{FF2B5EF4-FFF2-40B4-BE49-F238E27FC236}">
                <a16:creationId xmlns:a16="http://schemas.microsoft.com/office/drawing/2014/main" xmlns="" id="{1C5CDC10-C9E8-41F3-BD28-B37DE945D0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>
            <a:extLst>
              <a:ext uri="{FF2B5EF4-FFF2-40B4-BE49-F238E27FC236}">
                <a16:creationId xmlns:a16="http://schemas.microsoft.com/office/drawing/2014/main" xmlns="" id="{18DA0533-011F-4A57-8F60-1A2402D41A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61444" name="Slide Number Placeholder 3">
            <a:extLst>
              <a:ext uri="{FF2B5EF4-FFF2-40B4-BE49-F238E27FC236}">
                <a16:creationId xmlns:a16="http://schemas.microsoft.com/office/drawing/2014/main" xmlns="" id="{AE25C507-8278-4837-AE10-A18490F642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1pPr>
            <a:lvl2pPr marL="716130" indent="-275434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2pPr>
            <a:lvl3pPr marL="1101738" indent="-220348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3pPr>
            <a:lvl4pPr marL="1542433" indent="-220348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4pPr>
            <a:lvl5pPr marL="1983128" indent="-220348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5pPr>
            <a:lvl6pPr marL="2423823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6pPr>
            <a:lvl7pPr marL="2864518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7pPr>
            <a:lvl8pPr marL="3305213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8pPr>
            <a:lvl9pPr marL="3745908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9pPr>
          </a:lstStyle>
          <a:p>
            <a:fld id="{F7831EB6-AD6A-4C66-AA2F-8C4182B20E23}" type="slidenum">
              <a:rPr lang="en-US" altLang="en-US" smtClean="0"/>
              <a:pPr/>
              <a:t>36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98212C-1378-41EC-A59D-7D061B05D73D}" type="slidenum">
              <a:rPr lang="en-US" altLang="en-US" smtClean="0"/>
              <a:pPr>
                <a:defRPr/>
              </a:pPr>
              <a:t>37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4277136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98212C-1378-41EC-A59D-7D061B05D73D}" type="slidenum">
              <a:rPr lang="en-US" altLang="en-US" smtClean="0"/>
              <a:pPr>
                <a:defRPr/>
              </a:pPr>
              <a:t>38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5992400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>
            <a:extLst>
              <a:ext uri="{FF2B5EF4-FFF2-40B4-BE49-F238E27FC236}">
                <a16:creationId xmlns:a16="http://schemas.microsoft.com/office/drawing/2014/main" xmlns="" id="{E66FB6C3-F780-4AED-9A45-27FB13F9E1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>
            <a:extLst>
              <a:ext uri="{FF2B5EF4-FFF2-40B4-BE49-F238E27FC236}">
                <a16:creationId xmlns:a16="http://schemas.microsoft.com/office/drawing/2014/main" xmlns="" id="{F76F4944-DC54-4852-AD2E-695153CAED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Shows benefits cart with the drop down</a:t>
            </a:r>
          </a:p>
        </p:txBody>
      </p:sp>
      <p:sp>
        <p:nvSpPr>
          <p:cNvPr id="65540" name="Slide Number Placeholder 3">
            <a:extLst>
              <a:ext uri="{FF2B5EF4-FFF2-40B4-BE49-F238E27FC236}">
                <a16:creationId xmlns:a16="http://schemas.microsoft.com/office/drawing/2014/main" xmlns="" id="{2FA74915-DA83-4CD7-9A0D-6032DBD4EF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1pPr>
            <a:lvl2pPr marL="716130" indent="-275434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2pPr>
            <a:lvl3pPr marL="1101738" indent="-220348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3pPr>
            <a:lvl4pPr marL="1542433" indent="-220348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4pPr>
            <a:lvl5pPr marL="1983128" indent="-220348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5pPr>
            <a:lvl6pPr marL="2423823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6pPr>
            <a:lvl7pPr marL="2864518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7pPr>
            <a:lvl8pPr marL="3305213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8pPr>
            <a:lvl9pPr marL="3745908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9pPr>
          </a:lstStyle>
          <a:p>
            <a:fld id="{6AA0A047-1647-476C-A2BF-40A9A34A6158}" type="slidenum">
              <a:rPr lang="en-US" altLang="en-US" smtClean="0"/>
              <a:pPr/>
              <a:t>39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98212C-1378-41EC-A59D-7D061B05D73D}" type="slidenum">
              <a:rPr lang="en-US" altLang="en-US" smtClean="0"/>
              <a:pPr>
                <a:defRPr/>
              </a:pPr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3564417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>
            <a:extLst>
              <a:ext uri="{FF2B5EF4-FFF2-40B4-BE49-F238E27FC236}">
                <a16:creationId xmlns:a16="http://schemas.microsoft.com/office/drawing/2014/main" xmlns="" id="{0491E094-2264-49C0-9E2E-1AAFD0585D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>
            <a:extLst>
              <a:ext uri="{FF2B5EF4-FFF2-40B4-BE49-F238E27FC236}">
                <a16:creationId xmlns:a16="http://schemas.microsoft.com/office/drawing/2014/main" xmlns="" id="{E6301ECD-8D79-49EE-B90D-9317E9E35D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Shows benefits cart with the drop down</a:t>
            </a:r>
          </a:p>
        </p:txBody>
      </p:sp>
      <p:sp>
        <p:nvSpPr>
          <p:cNvPr id="67588" name="Slide Number Placeholder 3">
            <a:extLst>
              <a:ext uri="{FF2B5EF4-FFF2-40B4-BE49-F238E27FC236}">
                <a16:creationId xmlns:a16="http://schemas.microsoft.com/office/drawing/2014/main" xmlns="" id="{EBFD2C5F-C8CC-4F65-96A8-DCB98FA0D1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1pPr>
            <a:lvl2pPr marL="716130" indent="-275434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2pPr>
            <a:lvl3pPr marL="1101738" indent="-220348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3pPr>
            <a:lvl4pPr marL="1542433" indent="-220348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4pPr>
            <a:lvl5pPr marL="1983128" indent="-220348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5pPr>
            <a:lvl6pPr marL="2423823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6pPr>
            <a:lvl7pPr marL="2864518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7pPr>
            <a:lvl8pPr marL="3305213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8pPr>
            <a:lvl9pPr marL="3745908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9pPr>
          </a:lstStyle>
          <a:p>
            <a:fld id="{640B8EB5-973A-43D8-A99B-1CE9C556B37D}" type="slidenum">
              <a:rPr lang="en-US" altLang="en-US" smtClean="0"/>
              <a:pPr/>
              <a:t>40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>
            <a:extLst>
              <a:ext uri="{FF2B5EF4-FFF2-40B4-BE49-F238E27FC236}">
                <a16:creationId xmlns:a16="http://schemas.microsoft.com/office/drawing/2014/main" xmlns="" id="{5E351860-C665-415F-AE10-FCEAAED16B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>
            <a:extLst>
              <a:ext uri="{FF2B5EF4-FFF2-40B4-BE49-F238E27FC236}">
                <a16:creationId xmlns:a16="http://schemas.microsoft.com/office/drawing/2014/main" xmlns="" id="{6CB639E9-7CF7-4E84-B48D-882AC9826D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Dependents are listed in beneficiary section, however, you must designate the actual beneficiaries and percentage</a:t>
            </a:r>
          </a:p>
        </p:txBody>
      </p:sp>
      <p:sp>
        <p:nvSpPr>
          <p:cNvPr id="69636" name="Slide Number Placeholder 3">
            <a:extLst>
              <a:ext uri="{FF2B5EF4-FFF2-40B4-BE49-F238E27FC236}">
                <a16:creationId xmlns:a16="http://schemas.microsoft.com/office/drawing/2014/main" xmlns="" id="{2BB82EB5-B4CA-4AED-AA9F-3C08F14009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1pPr>
            <a:lvl2pPr marL="716130" indent="-275434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2pPr>
            <a:lvl3pPr marL="1101738" indent="-220348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3pPr>
            <a:lvl4pPr marL="1542433" indent="-220348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4pPr>
            <a:lvl5pPr marL="1983128" indent="-220348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5pPr>
            <a:lvl6pPr marL="2423823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6pPr>
            <a:lvl7pPr marL="2864518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7pPr>
            <a:lvl8pPr marL="3305213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8pPr>
            <a:lvl9pPr marL="3745908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9pPr>
          </a:lstStyle>
          <a:p>
            <a:fld id="{19A83497-4F9F-4F22-9F57-8193DBA0DF41}" type="slidenum">
              <a:rPr lang="en-US" altLang="en-US" smtClean="0"/>
              <a:pPr/>
              <a:t>41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>
            <a:extLst>
              <a:ext uri="{FF2B5EF4-FFF2-40B4-BE49-F238E27FC236}">
                <a16:creationId xmlns:a16="http://schemas.microsoft.com/office/drawing/2014/main" xmlns="" id="{B8168B5A-DE87-4E04-9603-0F00BC5679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Notes Placeholder 2">
            <a:extLst>
              <a:ext uri="{FF2B5EF4-FFF2-40B4-BE49-F238E27FC236}">
                <a16:creationId xmlns:a16="http://schemas.microsoft.com/office/drawing/2014/main" xmlns="" id="{A2CCA4C6-B97A-4B8F-9248-19732CC57C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View your elections</a:t>
            </a:r>
          </a:p>
          <a:p>
            <a:r>
              <a:rPr lang="en-US" altLang="en-US"/>
              <a:t>Scroll down and click agree</a:t>
            </a:r>
          </a:p>
          <a:p>
            <a:r>
              <a:rPr lang="en-US" altLang="en-US"/>
              <a:t>Click submit, upper right</a:t>
            </a:r>
          </a:p>
        </p:txBody>
      </p:sp>
      <p:sp>
        <p:nvSpPr>
          <p:cNvPr id="71684" name="Slide Number Placeholder 3">
            <a:extLst>
              <a:ext uri="{FF2B5EF4-FFF2-40B4-BE49-F238E27FC236}">
                <a16:creationId xmlns:a16="http://schemas.microsoft.com/office/drawing/2014/main" xmlns="" id="{4925A435-B3CF-46C7-B783-B2E42C2150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1pPr>
            <a:lvl2pPr marL="716130" indent="-275434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2pPr>
            <a:lvl3pPr marL="1101738" indent="-220348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3pPr>
            <a:lvl4pPr marL="1542433" indent="-220348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4pPr>
            <a:lvl5pPr marL="1983128" indent="-220348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5pPr>
            <a:lvl6pPr marL="2423823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6pPr>
            <a:lvl7pPr marL="2864518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7pPr>
            <a:lvl8pPr marL="3305213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8pPr>
            <a:lvl9pPr marL="3745908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9pPr>
          </a:lstStyle>
          <a:p>
            <a:fld id="{DFCAF4CD-D433-4A61-8B75-506D205A0E72}" type="slidenum">
              <a:rPr lang="en-US" altLang="en-US" smtClean="0"/>
              <a:pPr/>
              <a:t>42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>
            <a:extLst>
              <a:ext uri="{FF2B5EF4-FFF2-40B4-BE49-F238E27FC236}">
                <a16:creationId xmlns:a16="http://schemas.microsoft.com/office/drawing/2014/main" xmlns="" id="{9636C7B9-88AB-47EE-9BB0-40EBFEF79F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>
            <a:extLst>
              <a:ext uri="{FF2B5EF4-FFF2-40B4-BE49-F238E27FC236}">
                <a16:creationId xmlns:a16="http://schemas.microsoft.com/office/drawing/2014/main" xmlns="" id="{45CFF2A6-E656-4543-8219-F2DD90AFEB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Download and Print confirmation statement</a:t>
            </a:r>
          </a:p>
        </p:txBody>
      </p:sp>
      <p:sp>
        <p:nvSpPr>
          <p:cNvPr id="73732" name="Slide Number Placeholder 3">
            <a:extLst>
              <a:ext uri="{FF2B5EF4-FFF2-40B4-BE49-F238E27FC236}">
                <a16:creationId xmlns:a16="http://schemas.microsoft.com/office/drawing/2014/main" xmlns="" id="{18953EFB-EBC4-49E8-A5CC-79DF8A9673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1pPr>
            <a:lvl2pPr marL="716130" indent="-275434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2pPr>
            <a:lvl3pPr marL="1101738" indent="-220348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3pPr>
            <a:lvl4pPr marL="1542433" indent="-220348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4pPr>
            <a:lvl5pPr marL="1983128" indent="-220348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5pPr>
            <a:lvl6pPr marL="2423823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6pPr>
            <a:lvl7pPr marL="2864518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7pPr>
            <a:lvl8pPr marL="3305213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8pPr>
            <a:lvl9pPr marL="3745908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9pPr>
          </a:lstStyle>
          <a:p>
            <a:fld id="{3992FF8E-4612-44FA-B18F-F4D4857A0710}" type="slidenum">
              <a:rPr lang="en-US" altLang="en-US" smtClean="0"/>
              <a:pPr/>
              <a:t>43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xmlns="" id="{F684101D-4F48-4AA1-9E69-D4B03BAF9C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xmlns="" id="{6D3F7BA4-5533-44DA-89D6-99B14FE4D7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xmlns="" id="{493CE7CA-2263-4D36-966D-E0AF92950E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1pPr>
            <a:lvl2pPr marL="716130" indent="-275434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2pPr>
            <a:lvl3pPr marL="1101738" indent="-220348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3pPr>
            <a:lvl4pPr marL="1542433" indent="-220348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4pPr>
            <a:lvl5pPr marL="1983128" indent="-220348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5pPr>
            <a:lvl6pPr marL="2423823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6pPr>
            <a:lvl7pPr marL="2864518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7pPr>
            <a:lvl8pPr marL="3305213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8pPr>
            <a:lvl9pPr marL="3745908" indent="-2203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9pPr>
          </a:lstStyle>
          <a:p>
            <a:fld id="{D022DD4A-53DF-4A02-82CB-F13DABFA5AEA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xmlns="" id="{7067BF92-2FDD-4791-823E-34591D6B6D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xmlns="" id="{A8A145C5-CC51-40AE-A94B-D646DDF830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Added place holder for new plan RX comparision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CF348A7-81AF-4465-ADD6-33DDA93CF6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4FDEFA-07C7-45F2-9642-C6A7055BF328}" type="slidenum">
              <a:rPr lang="en-US" altLang="en-US" smtClean="0"/>
              <a:pPr>
                <a:defRPr/>
              </a:pPr>
              <a:t>6</a:t>
            </a:fld>
            <a:endParaRPr lang="en-US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xmlns="" id="{6CE74D56-758D-423E-80C6-7D5F2207FA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xmlns="" id="{7980BD3F-EFE2-4B33-A319-8CC320FA6B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Leaving a place holder for new rates and additional plan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B5AC199-87B3-40CC-826B-085A9BEC49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D71093-0788-4A6C-B53D-2088B07C7719}" type="slidenum">
              <a:rPr lang="en-US" altLang="en-US" smtClean="0"/>
              <a:pPr>
                <a:defRPr/>
              </a:pPr>
              <a:t>7</a:t>
            </a:fld>
            <a:endParaRPr lang="en-US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98212C-1378-41EC-A59D-7D061B05D73D}" type="slidenum">
              <a:rPr lang="en-US" altLang="en-US" smtClean="0"/>
              <a:pPr>
                <a:defRPr/>
              </a:pPr>
              <a:t>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842996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98212C-1378-41EC-A59D-7D061B05D73D}" type="slidenum">
              <a:rPr lang="en-US" altLang="en-US" smtClean="0"/>
              <a:pPr>
                <a:defRPr/>
              </a:pPr>
              <a:t>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96271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9" descr="157525991_PPT_Bckgd_FPO.psd">
            <a:extLst>
              <a:ext uri="{FF2B5EF4-FFF2-40B4-BE49-F238E27FC236}">
                <a16:creationId xmlns:a16="http://schemas.microsoft.com/office/drawing/2014/main" xmlns="" id="{C08AC4D6-4E69-44A2-9CAA-FDCC419CD5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EAF4DBA-7C89-4069-B18A-9752557AFBAA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0" y="1554163"/>
            <a:ext cx="9144000" cy="310991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90500" dist="101600" dir="3600004" rotWithShape="0">
              <a:srgbClr val="808080">
                <a:alpha val="40000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800" b="1" cap="all" dirty="0">
              <a:solidFill>
                <a:srgbClr val="000000"/>
              </a:solidFill>
              <a:latin typeface="+mn-lt"/>
              <a:ea typeface="+mn-ea"/>
            </a:endParaRPr>
          </a:p>
        </p:txBody>
      </p:sp>
      <p:pic>
        <p:nvPicPr>
          <p:cNvPr id="10" name="Picture 5" descr="LFG+YIC-A-color.ai">
            <a:extLst>
              <a:ext uri="{FF2B5EF4-FFF2-40B4-BE49-F238E27FC236}">
                <a16:creationId xmlns:a16="http://schemas.microsoft.com/office/drawing/2014/main" xmlns="" id="{8B6365D9-FD12-4244-A83F-BADF87FF33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339725"/>
            <a:ext cx="1763712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6CFEBEF-655E-4C01-9471-1F0BAF3A3D94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573088" y="4113213"/>
            <a:ext cx="3575050" cy="1471612"/>
          </a:xfrm>
          <a:prstGeom prst="rect">
            <a:avLst/>
          </a:prstGeom>
          <a:solidFill>
            <a:srgbClr val="840022"/>
          </a:solidFill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33BEE5E-2FFB-4851-833D-799A562F5D3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788150" y="6480175"/>
            <a:ext cx="2263775" cy="169863"/>
          </a:xfrm>
          <a:prstGeom prst="rect">
            <a:avLst/>
          </a:prstGeom>
          <a:noFill/>
          <a:ln>
            <a:noFill/>
          </a:ln>
        </p:spPr>
        <p:txBody>
          <a:bodyPr wrap="none" t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defRPr/>
            </a:pPr>
            <a:r>
              <a:rPr lang="en-US" altLang="en-US" sz="1100" dirty="0">
                <a:solidFill>
                  <a:srgbClr val="000000"/>
                </a:solidFill>
                <a:ea typeface="+mn-ea"/>
                <a:cs typeface="Arial" charset="0"/>
              </a:rPr>
              <a:t>©2015 Lincoln National Corporation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79771B6-F433-48BF-9A77-BC724C7E3E9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843338" y="6480175"/>
            <a:ext cx="1457325" cy="169863"/>
          </a:xfrm>
          <a:prstGeom prst="rect">
            <a:avLst/>
          </a:prstGeom>
          <a:noFill/>
          <a:ln>
            <a:noFill/>
          </a:ln>
        </p:spPr>
        <p:txBody>
          <a:bodyPr wrap="none" t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Aft>
                <a:spcPts val="600"/>
              </a:spcAft>
              <a:defRPr/>
            </a:pPr>
            <a:r>
              <a:rPr lang="en-US" altLang="en-US" sz="1100" b="1" dirty="0">
                <a:ea typeface="+mn-ea"/>
                <a:cs typeface="Arial" charset="0"/>
              </a:rPr>
              <a:t>[Audience Disclosure]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B1652C0-105D-43F5-A94D-11A9D2AC6AA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851525" y="1187450"/>
            <a:ext cx="3292475" cy="366713"/>
          </a:xfrm>
          <a:prstGeom prst="rect">
            <a:avLst/>
          </a:prstGeom>
          <a:solidFill>
            <a:srgbClr val="C0AF2C"/>
          </a:solidFill>
          <a:ln>
            <a:noFill/>
          </a:ln>
          <a:effectLst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cap="all" dirty="0">
                <a:solidFill>
                  <a:schemeClr val="lt1"/>
                </a:solidFill>
                <a:latin typeface="+mn-lt"/>
                <a:ea typeface="+mn-ea"/>
              </a:rPr>
              <a:t>Group Benefits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573088" y="1645920"/>
            <a:ext cx="8229600" cy="1188720"/>
          </a:xfrm>
        </p:spPr>
        <p:txBody>
          <a:bodyPr>
            <a:noAutofit/>
          </a:bodyPr>
          <a:lstStyle>
            <a:lvl1pPr algn="l">
              <a:lnSpc>
                <a:spcPts val="4200"/>
              </a:lnSpc>
              <a:defRPr sz="4200" b="1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3088" y="2926080"/>
            <a:ext cx="8229600" cy="914400"/>
          </a:xfrm>
        </p:spPr>
        <p:txBody>
          <a:bodyPr>
            <a:normAutofit/>
          </a:bodyPr>
          <a:lstStyle>
            <a:lvl1pPr marL="0" indent="0" algn="l">
              <a:lnSpc>
                <a:spcPts val="2600"/>
              </a:lnSpc>
              <a:buNone/>
              <a:defRPr sz="2400" b="0">
                <a:solidFill>
                  <a:srgbClr val="98002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 bwMode="white">
          <a:xfrm>
            <a:off x="685800" y="4160520"/>
            <a:ext cx="3383280" cy="365760"/>
          </a:xfrm>
        </p:spPr>
        <p:txBody>
          <a:bodyPr anchor="b">
            <a:noAutofit/>
          </a:bodyPr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en-US" sz="1800" b="1" kern="120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 bwMode="white">
          <a:xfrm>
            <a:off x="685800" y="4526280"/>
            <a:ext cx="3383280" cy="548640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en-US" sz="1800" b="0" i="1" kern="120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 bwMode="white">
          <a:xfrm>
            <a:off x="685800" y="5120640"/>
            <a:ext cx="3383280" cy="365760"/>
          </a:xfrm>
        </p:spPr>
        <p:txBody>
          <a:bodyPr anchor="b">
            <a:noAutofit/>
          </a:bodyPr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en-US" sz="1800" b="0" kern="120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7"/>
          <p:cNvSpPr>
            <a:spLocks noGrp="1"/>
          </p:cNvSpPr>
          <p:nvPr>
            <p:ph type="pic" sz="quarter" idx="16"/>
          </p:nvPr>
        </p:nvSpPr>
        <p:spPr>
          <a:xfrm>
            <a:off x="6053138" y="4989513"/>
            <a:ext cx="2607821" cy="1103312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ctr"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09951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1A7ABF2-3339-4D1C-80B4-E3D1E5BDF872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0" y="1554163"/>
            <a:ext cx="9144000" cy="310991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90500" dist="101600" dir="3600004" rotWithShape="0">
              <a:srgbClr val="808080">
                <a:alpha val="40000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cap="all" dirty="0">
                <a:solidFill>
                  <a:srgbClr val="98002E"/>
                </a:solidFill>
                <a:latin typeface="+mn-lt"/>
                <a:ea typeface="+mn-ea"/>
              </a:rPr>
              <a:t>Thank You</a:t>
            </a:r>
          </a:p>
        </p:txBody>
      </p:sp>
      <p:pic>
        <p:nvPicPr>
          <p:cNvPr id="3" name="Picture 3" descr="LFG+YIC-A-color.ai">
            <a:extLst>
              <a:ext uri="{FF2B5EF4-FFF2-40B4-BE49-F238E27FC236}">
                <a16:creationId xmlns:a16="http://schemas.microsoft.com/office/drawing/2014/main" xmlns="" id="{6CE7E00B-2E21-413D-8EBD-3BE48E1D0B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98"/>
          <a:stretch>
            <a:fillRect/>
          </a:stretch>
        </p:blipFill>
        <p:spPr bwMode="auto">
          <a:xfrm>
            <a:off x="3744913" y="6384925"/>
            <a:ext cx="157797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LFG+YIC-A-color.ai">
            <a:extLst>
              <a:ext uri="{FF2B5EF4-FFF2-40B4-BE49-F238E27FC236}">
                <a16:creationId xmlns:a16="http://schemas.microsoft.com/office/drawing/2014/main" xmlns="" id="{48FA5EFD-DC3C-460D-A025-C686AFAF3E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81"/>
          <a:stretch>
            <a:fillRect/>
          </a:stretch>
        </p:blipFill>
        <p:spPr bwMode="auto">
          <a:xfrm>
            <a:off x="333375" y="6245225"/>
            <a:ext cx="1287463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xmlns="" id="{16D54CD6-3E55-47FC-BB5F-1953354770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F21351-D153-4614-B1BA-04F8CCD82C4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49506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49638D3-FBDA-40ED-945C-A555B16BC4D4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0" y="1554163"/>
            <a:ext cx="9144000" cy="310991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90500" dist="101600" dir="3600004" rotWithShape="0">
              <a:srgbClr val="808080">
                <a:alpha val="40000"/>
              </a:srgbClr>
            </a:outerShdw>
          </a:effectLst>
        </p:spPr>
        <p:txBody>
          <a:bodyPr lIns="64008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cap="all" dirty="0">
                <a:solidFill>
                  <a:srgbClr val="98002E"/>
                </a:solidFill>
                <a:latin typeface="+mn-lt"/>
                <a:ea typeface="+mn-ea"/>
              </a:rPr>
              <a:t>Thank You</a:t>
            </a:r>
          </a:p>
        </p:txBody>
      </p:sp>
      <p:pic>
        <p:nvPicPr>
          <p:cNvPr id="9" name="Picture 3" descr="LFG+YIC-A-color.ai">
            <a:extLst>
              <a:ext uri="{FF2B5EF4-FFF2-40B4-BE49-F238E27FC236}">
                <a16:creationId xmlns:a16="http://schemas.microsoft.com/office/drawing/2014/main" xmlns="" id="{50AB9442-BD5E-4D46-9229-2812C2EB14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98"/>
          <a:stretch>
            <a:fillRect/>
          </a:stretch>
        </p:blipFill>
        <p:spPr bwMode="auto">
          <a:xfrm>
            <a:off x="3744913" y="6384925"/>
            <a:ext cx="157797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LFG+YIC-A-color.ai">
            <a:extLst>
              <a:ext uri="{FF2B5EF4-FFF2-40B4-BE49-F238E27FC236}">
                <a16:creationId xmlns:a16="http://schemas.microsoft.com/office/drawing/2014/main" xmlns="" id="{32D1547C-5BE5-49AD-8BE8-7984805608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81"/>
          <a:stretch>
            <a:fillRect/>
          </a:stretch>
        </p:blipFill>
        <p:spPr bwMode="auto">
          <a:xfrm>
            <a:off x="333375" y="6245225"/>
            <a:ext cx="1287463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sz="quarter" idx="17"/>
          </p:nvPr>
        </p:nvSpPr>
        <p:spPr bwMode="gray">
          <a:xfrm rot="325955">
            <a:off x="5920119" y="686179"/>
            <a:ext cx="2742965" cy="3026145"/>
          </a:xfrm>
          <a:prstGeom prst="rect">
            <a:avLst/>
          </a:prstGeom>
          <a:ln w="127000" cmpd="sng">
            <a:solidFill>
              <a:schemeClr val="bg1"/>
            </a:solidFill>
            <a:miter lim="800000"/>
          </a:ln>
          <a:effectLst>
            <a:outerShdw blurRad="88900" dist="152400" dir="2700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hreePt" dir="t"/>
          </a:scene3d>
          <a:sp3d contourW="6350">
            <a:contourClr>
              <a:srgbClr val="E6E6E6"/>
            </a:contourClr>
          </a:sp3d>
        </p:spPr>
        <p:txBody>
          <a:bodyPr rtlCol="0">
            <a:noAutofit/>
          </a:bodyPr>
          <a:lstStyle>
            <a:lvl1pPr>
              <a:defRPr sz="1800" b="0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8"/>
          </p:nvPr>
        </p:nvSpPr>
        <p:spPr bwMode="gray">
          <a:xfrm rot="21133873">
            <a:off x="3868291" y="1151595"/>
            <a:ext cx="2742965" cy="3026145"/>
          </a:xfrm>
          <a:prstGeom prst="rect">
            <a:avLst/>
          </a:prstGeom>
          <a:ln w="127000" cmpd="sng">
            <a:solidFill>
              <a:schemeClr val="bg1"/>
            </a:solidFill>
            <a:miter lim="800000"/>
          </a:ln>
          <a:effectLst>
            <a:outerShdw blurRad="88900" dist="152400" dir="2700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hreePt" dir="t"/>
          </a:scene3d>
          <a:sp3d contourW="6350">
            <a:contourClr>
              <a:srgbClr val="E6E6E6"/>
            </a:contourClr>
          </a:sp3d>
        </p:spPr>
        <p:txBody>
          <a:bodyPr rtlCol="0">
            <a:noAutofit/>
          </a:bodyPr>
          <a:lstStyle>
            <a:lvl1pPr>
              <a:defRPr sz="1800" b="0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9"/>
          </p:nvPr>
        </p:nvSpPr>
        <p:spPr bwMode="gray">
          <a:xfrm rot="21393285">
            <a:off x="4976245" y="2953180"/>
            <a:ext cx="2742965" cy="3026145"/>
          </a:xfrm>
          <a:prstGeom prst="rect">
            <a:avLst/>
          </a:prstGeom>
          <a:ln w="127000" cmpd="sng">
            <a:solidFill>
              <a:schemeClr val="bg1"/>
            </a:solidFill>
            <a:miter lim="800000"/>
          </a:ln>
          <a:effectLst>
            <a:outerShdw blurRad="88900" dist="152400" dir="2700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hreePt" dir="t"/>
          </a:scene3d>
          <a:sp3d contourW="6350">
            <a:contourClr>
              <a:srgbClr val="E6E6E6"/>
            </a:contourClr>
          </a:sp3d>
        </p:spPr>
        <p:txBody>
          <a:bodyPr rtlCol="0">
            <a:noAutofit/>
          </a:bodyPr>
          <a:lstStyle>
            <a:lvl1pPr>
              <a:defRPr sz="1800" b="0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xmlns="" id="{12C245BC-0058-4F38-86FD-8607FE75532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EAE38-178B-45C3-BB2E-22A1A440423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452123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losur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9DE428D-4408-4FD0-AAC6-1AF83CB918BE}"/>
              </a:ext>
            </a:extLst>
          </p:cNvPr>
          <p:cNvSpPr/>
          <p:nvPr userDrawn="1"/>
        </p:nvSpPr>
        <p:spPr bwMode="invGray">
          <a:xfrm>
            <a:off x="0" y="295275"/>
            <a:ext cx="9144000" cy="639763"/>
          </a:xfrm>
          <a:prstGeom prst="rect">
            <a:avLst/>
          </a:prstGeom>
          <a:solidFill>
            <a:srgbClr val="575E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3" descr="LFG+YIC-A-color.ai">
            <a:extLst>
              <a:ext uri="{FF2B5EF4-FFF2-40B4-BE49-F238E27FC236}">
                <a16:creationId xmlns:a16="http://schemas.microsoft.com/office/drawing/2014/main" xmlns="" id="{70DBD3CE-3275-4200-9A94-D588AAABEC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98"/>
          <a:stretch>
            <a:fillRect/>
          </a:stretch>
        </p:blipFill>
        <p:spPr bwMode="auto">
          <a:xfrm>
            <a:off x="3744913" y="6384925"/>
            <a:ext cx="157797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LFG+YIC-A-color.ai">
            <a:extLst>
              <a:ext uri="{FF2B5EF4-FFF2-40B4-BE49-F238E27FC236}">
                <a16:creationId xmlns:a16="http://schemas.microsoft.com/office/drawing/2014/main" xmlns="" id="{2E70E112-7FC4-48DB-8844-35531906BD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81"/>
          <a:stretch>
            <a:fillRect/>
          </a:stretch>
        </p:blipFill>
        <p:spPr bwMode="auto">
          <a:xfrm>
            <a:off x="333375" y="6245225"/>
            <a:ext cx="1287463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20040" y="1142999"/>
            <a:ext cx="8503920" cy="438912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itchFamily="34" charset="0"/>
              <a:buNone/>
              <a:defRPr lang="en-US" sz="1200" b="0" kern="1200" baseline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228600" indent="0">
              <a:lnSpc>
                <a:spcPct val="100000"/>
              </a:lnSpc>
              <a:buNone/>
              <a:defRPr lang="en-US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457200" indent="0">
              <a:lnSpc>
                <a:spcPct val="100000"/>
              </a:lnSpc>
              <a:buNone/>
              <a:defRPr sz="1200"/>
            </a:lvl3pPr>
            <a:lvl4pPr marL="685800" indent="0">
              <a:lnSpc>
                <a:spcPct val="100000"/>
              </a:lnSpc>
              <a:buNone/>
              <a:defRPr sz="1200"/>
            </a:lvl4pPr>
            <a:lvl5pPr marL="914400" indent="0">
              <a:lnSpc>
                <a:spcPct val="100000"/>
              </a:lnSpc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320040" y="457200"/>
            <a:ext cx="8503920" cy="4572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xmlns="" id="{44B635CB-3CF6-46B7-BBD5-9B7A0B531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05276-5F50-4000-BE7E-061E2E645CD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512872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9F3DA6B-0CDA-43E3-B484-235B848D69D8}"/>
              </a:ext>
            </a:extLst>
          </p:cNvPr>
          <p:cNvSpPr/>
          <p:nvPr userDrawn="1"/>
        </p:nvSpPr>
        <p:spPr bwMode="invGray">
          <a:xfrm>
            <a:off x="0" y="295275"/>
            <a:ext cx="9144000" cy="639763"/>
          </a:xfrm>
          <a:prstGeom prst="rect">
            <a:avLst/>
          </a:prstGeom>
          <a:solidFill>
            <a:srgbClr val="575E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5" name="Picture 3" descr="LFG+YIC-A-color.ai">
            <a:extLst>
              <a:ext uri="{FF2B5EF4-FFF2-40B4-BE49-F238E27FC236}">
                <a16:creationId xmlns:a16="http://schemas.microsoft.com/office/drawing/2014/main" xmlns="" id="{5B26AAF7-A192-4C10-95C7-879A770D5F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98"/>
          <a:stretch>
            <a:fillRect/>
          </a:stretch>
        </p:blipFill>
        <p:spPr bwMode="auto">
          <a:xfrm>
            <a:off x="3744913" y="6384925"/>
            <a:ext cx="157797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LFG+YIC-A-color.ai">
            <a:extLst>
              <a:ext uri="{FF2B5EF4-FFF2-40B4-BE49-F238E27FC236}">
                <a16:creationId xmlns:a16="http://schemas.microsoft.com/office/drawing/2014/main" xmlns="" id="{B6D8BA40-9593-4590-936E-5E0D448918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81"/>
          <a:stretch>
            <a:fillRect/>
          </a:stretch>
        </p:blipFill>
        <p:spPr bwMode="auto">
          <a:xfrm>
            <a:off x="333375" y="6245225"/>
            <a:ext cx="1287463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613144D-0EBF-42A8-A376-B5C95DBC8CB3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0" y="935038"/>
            <a:ext cx="9144000" cy="512127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2250" dist="114300" dir="3600004" rotWithShape="0">
              <a:srgbClr val="808080">
                <a:alpha val="40000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0D81FF49-598D-40CB-BD40-B38F484F08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0C2CB-BB06-4FD5-8311-81063BABBEC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566412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AA25CA0-250B-4CCC-B4A1-C012E825362E}"/>
              </a:ext>
            </a:extLst>
          </p:cNvPr>
          <p:cNvSpPr/>
          <p:nvPr userDrawn="1"/>
        </p:nvSpPr>
        <p:spPr bwMode="invGray">
          <a:xfrm>
            <a:off x="0" y="295275"/>
            <a:ext cx="9144000" cy="639763"/>
          </a:xfrm>
          <a:prstGeom prst="rect">
            <a:avLst/>
          </a:prstGeom>
          <a:solidFill>
            <a:srgbClr val="575E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3" name="Picture 3" descr="LFG+YIC-A-color.ai">
            <a:extLst>
              <a:ext uri="{FF2B5EF4-FFF2-40B4-BE49-F238E27FC236}">
                <a16:creationId xmlns:a16="http://schemas.microsoft.com/office/drawing/2014/main" xmlns="" id="{C010806A-BA91-4088-8F1D-E616E352EB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98"/>
          <a:stretch>
            <a:fillRect/>
          </a:stretch>
        </p:blipFill>
        <p:spPr bwMode="auto">
          <a:xfrm>
            <a:off x="3744913" y="6384925"/>
            <a:ext cx="157797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LFG+YIC-A-color.ai">
            <a:extLst>
              <a:ext uri="{FF2B5EF4-FFF2-40B4-BE49-F238E27FC236}">
                <a16:creationId xmlns:a16="http://schemas.microsoft.com/office/drawing/2014/main" xmlns="" id="{5FB9260D-E2F7-4E77-9D88-8630AE4D14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81"/>
          <a:stretch>
            <a:fillRect/>
          </a:stretch>
        </p:blipFill>
        <p:spPr bwMode="auto">
          <a:xfrm>
            <a:off x="333375" y="6245225"/>
            <a:ext cx="1287463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75420A5-FD42-47C4-B8AA-A0FEDBE063DF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0" y="935038"/>
            <a:ext cx="9144000" cy="512127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2250" dist="114300" dir="3600004" rotWithShape="0">
              <a:srgbClr val="808080">
                <a:alpha val="40000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xmlns="" id="{03CADF44-5ECC-42B4-A791-C7AF375D94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E59165-5583-45F7-9DAC-11979AA1FF3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142731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4BCB16-5C33-4338-AF2E-EFA3BBE44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E11F6-CDFE-4ACA-B536-86E8D7386F90}" type="datetimeFigureOut">
              <a:rPr lang="en-US"/>
              <a:pPr>
                <a:defRPr/>
              </a:pPr>
              <a:t>8/7/2023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BF1992-0ABB-4D82-AC6F-65599D64B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6D5BFE0-8744-457A-BC17-26F994656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C62D0-5C19-44E3-9FA9-8DA5CC440AA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292450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61FD5CB-C19E-482C-B12D-10F618EC4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3A1A4-3E6F-49D9-8E14-1D5F6476EB6C}" type="datetimeFigureOut">
              <a:rPr lang="en-US"/>
              <a:pPr>
                <a:defRPr/>
              </a:pPr>
              <a:t>8/7/2023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CF626A-5379-48DA-ACAE-8186F40EA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C1B389-3D35-42AF-9D1A-F8088527F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94AC44-3F08-4AF2-BAE4-13F98FAFAB1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654949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749B87F-80CE-4408-B3B3-26CAEF0A2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EBF6D-3B60-4670-ACE5-750496B9A357}" type="datetimeFigureOut">
              <a:rPr lang="en-US"/>
              <a:pPr>
                <a:defRPr/>
              </a:pPr>
              <a:t>8/7/2023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0DFFF34-EDDE-4942-94B1-6FB4B5B8D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C328D0-DB18-406F-99E8-257AE89C4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A3734-E4CF-4921-82C5-A422A440836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835093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99C68B42-9C7B-48D0-A797-7A22BE83E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DD0F6-6815-4BF5-AB2B-45AABF4277DF}" type="datetimeFigureOut">
              <a:rPr lang="en-US"/>
              <a:pPr>
                <a:defRPr/>
              </a:pPr>
              <a:t>8/7/2023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F417DCCC-0A9F-4535-B1C0-7891B2650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60DCDA07-4663-491A-A251-3CB81EA3D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837CF8-4861-4253-A79E-26459623595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361720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CCE90334-152E-4E17-B205-9F2AEF095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24832-6227-4002-AB24-3FBFCF173E9F}" type="datetimeFigureOut">
              <a:rPr lang="en-US"/>
              <a:pPr>
                <a:defRPr/>
              </a:pPr>
              <a:t>8/7/2023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B57A10C0-31D9-4683-A40B-B8EDE8282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4CF4A26B-7394-4845-AF1D-1E5859E22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EF01E6-7A2F-4CA9-82B4-4EBC9F0B7FF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57808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B6CDE7A-B73D-4AC8-83E1-42367D9BF6B0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0" y="935038"/>
            <a:ext cx="9144000" cy="512127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2250" dist="114300" dir="3600004" rotWithShape="0">
              <a:srgbClr val="808080">
                <a:alpha val="40000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8309F54-309E-4565-AC30-3CC866A2067A}"/>
              </a:ext>
            </a:extLst>
          </p:cNvPr>
          <p:cNvSpPr/>
          <p:nvPr userDrawn="1"/>
        </p:nvSpPr>
        <p:spPr bwMode="invGray">
          <a:xfrm>
            <a:off x="0" y="295275"/>
            <a:ext cx="9144000" cy="639763"/>
          </a:xfrm>
          <a:prstGeom prst="rect">
            <a:avLst/>
          </a:prstGeom>
          <a:solidFill>
            <a:srgbClr val="575E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7" name="Picture 3" descr="LFG+YIC-A-color.ai">
            <a:extLst>
              <a:ext uri="{FF2B5EF4-FFF2-40B4-BE49-F238E27FC236}">
                <a16:creationId xmlns:a16="http://schemas.microsoft.com/office/drawing/2014/main" xmlns="" id="{8F9FD58A-277F-4B74-B249-A5424E9530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98"/>
          <a:stretch>
            <a:fillRect/>
          </a:stretch>
        </p:blipFill>
        <p:spPr bwMode="auto">
          <a:xfrm>
            <a:off x="3744913" y="6384925"/>
            <a:ext cx="157797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LFG+YIC-A-color.ai">
            <a:extLst>
              <a:ext uri="{FF2B5EF4-FFF2-40B4-BE49-F238E27FC236}">
                <a16:creationId xmlns:a16="http://schemas.microsoft.com/office/drawing/2014/main" xmlns="" id="{97399644-4AF3-465D-ABD7-7DC8F66F9E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81"/>
          <a:stretch>
            <a:fillRect/>
          </a:stretch>
        </p:blipFill>
        <p:spPr bwMode="auto">
          <a:xfrm>
            <a:off x="333375" y="6245225"/>
            <a:ext cx="1287463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7682244F-0D17-473B-86BA-6871AD6153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4AAF7E-5496-4AEC-B806-EE7F9E734D9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624585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0A70675C-54E6-466A-8413-B3739DCA9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B8ED9-41F7-42A6-9039-6B7CB36C814E}" type="datetimeFigureOut">
              <a:rPr lang="en-US"/>
              <a:pPr>
                <a:defRPr/>
              </a:pPr>
              <a:t>8/7/2023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36577013-D6D1-4AAD-99A4-AF542FF1F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5ECB13C3-5ECD-4B0A-B66B-85B1C7343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4684B-C19F-42D3-BE4C-E99AB561271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021722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BF74BD5B-50CF-4C27-BE66-C22DB68F7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7BF2C-714F-43AD-BEAF-72BC6FA7BA9A}" type="datetimeFigureOut">
              <a:rPr lang="en-US"/>
              <a:pPr>
                <a:defRPr/>
              </a:pPr>
              <a:t>8/7/2023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BC354F1C-C319-4B28-9B9C-C8D585BD6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B3B5C2D3-57E7-432C-A9D5-8B2C75FA8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85290C-D081-4F05-971F-DECCAA44650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608815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1427A70A-9D9D-4124-9290-FDDBBFA69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8268E-67B0-4AAB-8671-64E29A7B172F}" type="datetimeFigureOut">
              <a:rPr lang="en-US"/>
              <a:pPr>
                <a:defRPr/>
              </a:pPr>
              <a:t>8/7/2023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2D309750-0D9D-41EB-8356-7120904C6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FBC2606D-4E1F-4882-A75A-414A7CCE5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E182F-6FBD-4FB7-A159-FE3F1C02D51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233160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56D61D21-C5A6-4115-9569-2890BDA4E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8DB43-EC7F-4872-82F9-CAFDC587C5DA}" type="datetimeFigureOut">
              <a:rPr lang="en-US"/>
              <a:pPr>
                <a:defRPr/>
              </a:pPr>
              <a:t>8/7/2023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86BC5B8A-92CF-4EA1-ADF4-D81EBF08A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E34341CC-D2CA-419B-BE97-493F13EA1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027D37-063B-4F0F-BCA5-CDDF2B5E141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160693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5244F91-A19A-445B-97C3-99EEF7CD3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E6AD7-BF9E-4E3A-87E3-0AC2F2AD2722}" type="datetimeFigureOut">
              <a:rPr lang="en-US"/>
              <a:pPr>
                <a:defRPr/>
              </a:pPr>
              <a:t>8/7/2023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3E554B8-A000-4043-B424-BF4A9AAB4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ECCC062-3601-4508-B44C-B4ED1E978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8BEC4-A25B-4AB8-AE77-477C95E20CF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310758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2092297-62E3-40E1-9D24-62B062DC7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D6BDE-8919-4C9A-8A9F-2ED2BBBA4FC1}" type="datetimeFigureOut">
              <a:rPr lang="en-US"/>
              <a:pPr>
                <a:defRPr/>
              </a:pPr>
              <a:t>8/7/2023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C08F94-DE6E-43A8-B405-84BEBC784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3849799-4F98-4F04-8CB9-BE238E97B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B0D76-2F39-41A9-9A67-6FA58D3C23E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89922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A0E0171-CADE-4D06-89E2-BC6D6FF18398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0" y="935038"/>
            <a:ext cx="9144000" cy="512127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2250" dist="114300" dir="3600004" rotWithShape="0">
              <a:srgbClr val="808080">
                <a:alpha val="40000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366E0B5-800D-4D0C-A93C-15F74280BBCB}"/>
              </a:ext>
            </a:extLst>
          </p:cNvPr>
          <p:cNvSpPr/>
          <p:nvPr userDrawn="1"/>
        </p:nvSpPr>
        <p:spPr bwMode="invGray">
          <a:xfrm>
            <a:off x="0" y="295275"/>
            <a:ext cx="9144000" cy="639763"/>
          </a:xfrm>
          <a:prstGeom prst="rect">
            <a:avLst/>
          </a:prstGeom>
          <a:solidFill>
            <a:srgbClr val="575E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7" name="Picture 3" descr="LFG+YIC-A-color.ai">
            <a:extLst>
              <a:ext uri="{FF2B5EF4-FFF2-40B4-BE49-F238E27FC236}">
                <a16:creationId xmlns:a16="http://schemas.microsoft.com/office/drawing/2014/main" xmlns="" id="{ACF5363B-7F51-41D0-8502-C2378C0776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98"/>
          <a:stretch>
            <a:fillRect/>
          </a:stretch>
        </p:blipFill>
        <p:spPr bwMode="auto">
          <a:xfrm>
            <a:off x="3744913" y="6384925"/>
            <a:ext cx="157797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LFG+YIC-A-color.ai">
            <a:extLst>
              <a:ext uri="{FF2B5EF4-FFF2-40B4-BE49-F238E27FC236}">
                <a16:creationId xmlns:a16="http://schemas.microsoft.com/office/drawing/2014/main" xmlns="" id="{A071BA89-A16E-4611-86BC-DE43B42F06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81"/>
          <a:stretch>
            <a:fillRect/>
          </a:stretch>
        </p:blipFill>
        <p:spPr bwMode="auto">
          <a:xfrm>
            <a:off x="333375" y="6245225"/>
            <a:ext cx="1287463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icture Placeholder 2"/>
          <p:cNvSpPr>
            <a:spLocks noGrp="1"/>
          </p:cNvSpPr>
          <p:nvPr>
            <p:ph type="pic" sz="quarter" idx="16"/>
          </p:nvPr>
        </p:nvSpPr>
        <p:spPr bwMode="gray">
          <a:xfrm rot="199592">
            <a:off x="5092137" y="1351480"/>
            <a:ext cx="3581400" cy="3876675"/>
          </a:xfrm>
          <a:prstGeom prst="rect">
            <a:avLst/>
          </a:prstGeom>
          <a:ln w="127000" cmpd="sng">
            <a:solidFill>
              <a:schemeClr val="bg1"/>
            </a:solidFill>
            <a:miter lim="800000"/>
          </a:ln>
          <a:effectLst>
            <a:outerShdw blurRad="88900" dist="152400" dir="2700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hreePt" dir="t"/>
          </a:scene3d>
          <a:sp3d contourW="6350">
            <a:contourClr>
              <a:srgbClr val="E6E6E6"/>
            </a:contourClr>
          </a:sp3d>
        </p:spPr>
        <p:txBody>
          <a:bodyPr rtlCol="0">
            <a:noAutofit/>
          </a:bodyPr>
          <a:lstStyle>
            <a:lvl1pPr marL="228600" indent="-228600">
              <a:buFont typeface="Arial" pitchFamily="34" charset="0"/>
              <a:buChar char="•"/>
              <a:defRPr sz="1800" b="0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320040" y="1463040"/>
            <a:ext cx="4480560" cy="3657600"/>
          </a:xfrm>
        </p:spPr>
        <p:txBody>
          <a:bodyPr/>
          <a:lstStyle>
            <a:lvl1pPr marL="342900" indent="-342900">
              <a:buFont typeface="+mj-lt"/>
              <a:buAutoNum type="arabicPeriod"/>
              <a:defRPr/>
            </a:lvl1pPr>
            <a:lvl2pPr marL="694944" indent="-347472">
              <a:defRPr sz="1800"/>
            </a:lvl2pPr>
            <a:lvl3pPr marL="1042416" indent="-347472">
              <a:defRPr sz="1800"/>
            </a:lvl3pPr>
            <a:lvl4pPr marL="1389888" indent="-347472">
              <a:defRPr sz="1800"/>
            </a:lvl4pPr>
            <a:lvl5pPr marL="1737360" indent="-347472"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itle 3"/>
          <p:cNvSpPr>
            <a:spLocks noGrp="1"/>
          </p:cNvSpPr>
          <p:nvPr>
            <p:ph type="title"/>
          </p:nvPr>
        </p:nvSpPr>
        <p:spPr>
          <a:xfrm>
            <a:off x="320040" y="457200"/>
            <a:ext cx="8503920" cy="457200"/>
          </a:xfrm>
        </p:spPr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xmlns="" id="{0B43DE07-728E-4382-9340-5E53A766284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01B65-7A10-4D41-8463-75468811FD7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50622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8ACD1E4-1450-4BEC-9264-90D2FA2E373B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0" y="935038"/>
            <a:ext cx="9144000" cy="512127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2250" dist="114300" dir="3600004" rotWithShape="0">
              <a:srgbClr val="808080">
                <a:alpha val="40000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DA7CECD-B123-4174-8774-A88AF5FC9687}"/>
              </a:ext>
            </a:extLst>
          </p:cNvPr>
          <p:cNvSpPr/>
          <p:nvPr userDrawn="1"/>
        </p:nvSpPr>
        <p:spPr bwMode="invGray">
          <a:xfrm>
            <a:off x="0" y="295275"/>
            <a:ext cx="9144000" cy="639763"/>
          </a:xfrm>
          <a:prstGeom prst="rect">
            <a:avLst/>
          </a:prstGeom>
          <a:solidFill>
            <a:srgbClr val="575E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7" name="Picture 3" descr="LFG+YIC-A-color.ai">
            <a:extLst>
              <a:ext uri="{FF2B5EF4-FFF2-40B4-BE49-F238E27FC236}">
                <a16:creationId xmlns:a16="http://schemas.microsoft.com/office/drawing/2014/main" xmlns="" id="{420E1FAC-17E8-4BFA-A50F-F74249D063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98"/>
          <a:stretch>
            <a:fillRect/>
          </a:stretch>
        </p:blipFill>
        <p:spPr bwMode="auto">
          <a:xfrm>
            <a:off x="3744913" y="6384925"/>
            <a:ext cx="157797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LFG+YIC-A-color.ai">
            <a:extLst>
              <a:ext uri="{FF2B5EF4-FFF2-40B4-BE49-F238E27FC236}">
                <a16:creationId xmlns:a16="http://schemas.microsoft.com/office/drawing/2014/main" xmlns="" id="{897A368C-3F97-4128-8A6B-7CEE8517C4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81"/>
          <a:stretch>
            <a:fillRect/>
          </a:stretch>
        </p:blipFill>
        <p:spPr bwMode="auto">
          <a:xfrm>
            <a:off x="333375" y="6245225"/>
            <a:ext cx="1287463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0040" y="1142999"/>
            <a:ext cx="4114800" cy="4754880"/>
          </a:xfrm>
        </p:spPr>
        <p:txBody>
          <a:bodyPr/>
          <a:lstStyle>
            <a:lvl1pPr>
              <a:lnSpc>
                <a:spcPct val="100000"/>
              </a:lnSpc>
              <a:defRPr lang="en-US" sz="2000" kern="1200" dirty="0" smtClean="0">
                <a:solidFill>
                  <a:srgbClr val="98002E"/>
                </a:solidFill>
                <a:latin typeface="+mn-lt"/>
                <a:ea typeface="+mn-ea"/>
                <a:cs typeface="+mn-cs"/>
              </a:defRPr>
            </a:lvl1pPr>
            <a:lvl2pPr marL="457200" indent="-228600">
              <a:lnSpc>
                <a:spcPct val="100000"/>
              </a:lnSpc>
              <a:defRPr lang="en-US" sz="18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685800" indent="-228600">
              <a:lnSpc>
                <a:spcPct val="100000"/>
              </a:lnSpc>
              <a:defRPr lang="en-US" sz="18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914400" indent="-228600">
              <a:lnSpc>
                <a:spcPct val="100000"/>
              </a:lnSpc>
              <a:defRPr lang="en-US" sz="18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143000" indent="-228600">
              <a:lnSpc>
                <a:spcPct val="100000"/>
              </a:lnSpc>
              <a:defRPr lang="en-US" sz="1800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9160" y="1142999"/>
            <a:ext cx="4114800" cy="4754880"/>
          </a:xfrm>
        </p:spPr>
        <p:txBody>
          <a:bodyPr/>
          <a:lstStyle>
            <a:lvl1pPr marL="228600" indent="-228600">
              <a:lnSpc>
                <a:spcPct val="100000"/>
              </a:lnSpc>
              <a:defRPr lang="en-US" sz="2000" kern="1200" dirty="0" smtClean="0">
                <a:solidFill>
                  <a:srgbClr val="98002E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defRPr lang="en-US" sz="18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685800" indent="-228600">
              <a:lnSpc>
                <a:spcPct val="100000"/>
              </a:lnSpc>
              <a:defRPr lang="en-US" sz="18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914400" indent="-228600">
              <a:lnSpc>
                <a:spcPct val="100000"/>
              </a:lnSpc>
              <a:defRPr lang="en-US" sz="18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143000" indent="-228600">
              <a:lnSpc>
                <a:spcPct val="100000"/>
              </a:lnSpc>
              <a:defRPr lang="en-US" sz="1800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20040" y="457200"/>
            <a:ext cx="8503920" cy="457200"/>
          </a:xfrm>
        </p:spPr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xmlns="" id="{28638B35-9286-45BB-AD8D-AD0D78C255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8BCB6-55EF-4371-9F01-39365952A84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83666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A229A77-0B2D-45EE-BD99-43089A4BFCA9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0" y="935038"/>
            <a:ext cx="9144000" cy="361156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2250" dist="114300" dir="3600004" rotWithShape="0">
              <a:srgbClr val="808080">
                <a:alpha val="40000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C082F69-669B-40FD-AA80-865CCC978C6A}"/>
              </a:ext>
            </a:extLst>
          </p:cNvPr>
          <p:cNvSpPr/>
          <p:nvPr userDrawn="1"/>
        </p:nvSpPr>
        <p:spPr bwMode="invGray">
          <a:xfrm>
            <a:off x="0" y="295275"/>
            <a:ext cx="9144000" cy="639763"/>
          </a:xfrm>
          <a:prstGeom prst="rect">
            <a:avLst/>
          </a:prstGeom>
          <a:solidFill>
            <a:srgbClr val="575E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3" descr="LFG+YIC-A-color.ai">
            <a:extLst>
              <a:ext uri="{FF2B5EF4-FFF2-40B4-BE49-F238E27FC236}">
                <a16:creationId xmlns:a16="http://schemas.microsoft.com/office/drawing/2014/main" xmlns="" id="{F73CEA60-6873-4F2B-A0C8-9031A4B71B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98"/>
          <a:stretch>
            <a:fillRect/>
          </a:stretch>
        </p:blipFill>
        <p:spPr bwMode="auto">
          <a:xfrm>
            <a:off x="3744913" y="6384925"/>
            <a:ext cx="157797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LFG+YIC-A-color.ai">
            <a:extLst>
              <a:ext uri="{FF2B5EF4-FFF2-40B4-BE49-F238E27FC236}">
                <a16:creationId xmlns:a16="http://schemas.microsoft.com/office/drawing/2014/main" xmlns="" id="{BB9D01BD-39D3-4FB5-8C29-D4FB90BC98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81"/>
          <a:stretch>
            <a:fillRect/>
          </a:stretch>
        </p:blipFill>
        <p:spPr bwMode="auto">
          <a:xfrm>
            <a:off x="333375" y="6245225"/>
            <a:ext cx="1287463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2"/>
          <p:cNvSpPr>
            <a:spLocks noGrp="1"/>
          </p:cNvSpPr>
          <p:nvPr>
            <p:ph idx="1"/>
          </p:nvPr>
        </p:nvSpPr>
        <p:spPr>
          <a:xfrm>
            <a:off x="320040" y="1142999"/>
            <a:ext cx="8503920" cy="3200400"/>
          </a:xfrm>
          <a:prstGeom prst="rect">
            <a:avLst/>
          </a:prstGeom>
        </p:spPr>
        <p:txBody>
          <a:bodyPr rtlCol="0">
            <a:normAutofit/>
          </a:bodyPr>
          <a:lstStyle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20040" y="457200"/>
            <a:ext cx="8503920" cy="457200"/>
          </a:xfrm>
        </p:spPr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1D4B5B7A-D5FB-424D-AC03-72F633FD61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7D10A3-12D9-4DCE-9826-283BB1DB499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32255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A3B388A-C7ED-44E8-AFF6-57B11DB3F833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0" y="935038"/>
            <a:ext cx="9144000" cy="512127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2250" dist="114300" dir="3600004" rotWithShape="0">
              <a:srgbClr val="808080">
                <a:alpha val="40000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F25650E-8708-46B7-8527-BAA75B888346}"/>
              </a:ext>
            </a:extLst>
          </p:cNvPr>
          <p:cNvSpPr/>
          <p:nvPr userDrawn="1"/>
        </p:nvSpPr>
        <p:spPr bwMode="invGray">
          <a:xfrm>
            <a:off x="0" y="295275"/>
            <a:ext cx="9144000" cy="639763"/>
          </a:xfrm>
          <a:prstGeom prst="rect">
            <a:avLst/>
          </a:prstGeom>
          <a:solidFill>
            <a:srgbClr val="575E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5" name="Picture 3" descr="LFG+YIC-A-color.ai">
            <a:extLst>
              <a:ext uri="{FF2B5EF4-FFF2-40B4-BE49-F238E27FC236}">
                <a16:creationId xmlns:a16="http://schemas.microsoft.com/office/drawing/2014/main" xmlns="" id="{62A249B6-7E7D-46F0-8216-3D137AFA1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98"/>
          <a:stretch>
            <a:fillRect/>
          </a:stretch>
        </p:blipFill>
        <p:spPr bwMode="auto">
          <a:xfrm>
            <a:off x="3744913" y="6384925"/>
            <a:ext cx="157797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LFG+YIC-A-color.ai">
            <a:extLst>
              <a:ext uri="{FF2B5EF4-FFF2-40B4-BE49-F238E27FC236}">
                <a16:creationId xmlns:a16="http://schemas.microsoft.com/office/drawing/2014/main" xmlns="" id="{15767882-0677-447A-82CF-2BF6909263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81"/>
          <a:stretch>
            <a:fillRect/>
          </a:stretch>
        </p:blipFill>
        <p:spPr bwMode="auto">
          <a:xfrm>
            <a:off x="333375" y="6245225"/>
            <a:ext cx="1287463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320040" y="2651760"/>
            <a:ext cx="8503920" cy="1554480"/>
          </a:xfrm>
        </p:spPr>
        <p:txBody>
          <a:bodyPr anchor="ctr" anchorCtr="0">
            <a:noAutofit/>
          </a:bodyPr>
          <a:lstStyle>
            <a:lvl1pPr algn="ctr">
              <a:lnSpc>
                <a:spcPts val="5000"/>
              </a:lnSpc>
              <a:defRPr sz="4400" b="1">
                <a:solidFill>
                  <a:srgbClr val="98002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xmlns="" id="{85B1CB66-F4A4-4D3B-B92B-07B204D4DB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3F8F8-6075-4904-98D0-05A0EC5533F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66722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A25F9B4-A243-4977-A2A9-F60EF2A21583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0" y="935038"/>
            <a:ext cx="9144000" cy="512127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2250" dist="114300" dir="3600004" rotWithShape="0">
              <a:srgbClr val="808080">
                <a:alpha val="40000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15F25F7-D01F-426D-A546-2134064C6128}"/>
              </a:ext>
            </a:extLst>
          </p:cNvPr>
          <p:cNvSpPr/>
          <p:nvPr userDrawn="1"/>
        </p:nvSpPr>
        <p:spPr bwMode="invGray">
          <a:xfrm>
            <a:off x="0" y="295275"/>
            <a:ext cx="9144000" cy="639763"/>
          </a:xfrm>
          <a:prstGeom prst="rect">
            <a:avLst/>
          </a:prstGeom>
          <a:solidFill>
            <a:srgbClr val="575E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7" name="Picture 3" descr="LFG+YIC-A-color.ai">
            <a:extLst>
              <a:ext uri="{FF2B5EF4-FFF2-40B4-BE49-F238E27FC236}">
                <a16:creationId xmlns:a16="http://schemas.microsoft.com/office/drawing/2014/main" xmlns="" id="{60C38CFC-A4EA-4A63-B072-EF7E541716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98"/>
          <a:stretch>
            <a:fillRect/>
          </a:stretch>
        </p:blipFill>
        <p:spPr bwMode="auto">
          <a:xfrm>
            <a:off x="3744913" y="6384925"/>
            <a:ext cx="157797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LFG+YIC-A-color.ai">
            <a:extLst>
              <a:ext uri="{FF2B5EF4-FFF2-40B4-BE49-F238E27FC236}">
                <a16:creationId xmlns:a16="http://schemas.microsoft.com/office/drawing/2014/main" xmlns="" id="{446CE1B5-6037-4E99-80A3-2F9B71D787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81"/>
          <a:stretch>
            <a:fillRect/>
          </a:stretch>
        </p:blipFill>
        <p:spPr bwMode="auto">
          <a:xfrm>
            <a:off x="333375" y="6245225"/>
            <a:ext cx="1287463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932688"/>
            <a:ext cx="9144000" cy="5120640"/>
          </a:xfrm>
        </p:spPr>
        <p:txBody>
          <a:bodyPr rtlCol="0">
            <a:no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20040" y="457200"/>
            <a:ext cx="8503920" cy="457200"/>
          </a:xfrm>
        </p:spPr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xmlns="" id="{EAF33317-988D-4238-A0ED-2D2DAE9C6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A72BC-A631-4CBC-8AE8-71DE0034DAD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56426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8B9F3BB-3795-414E-A837-44D0F25D94B8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0" y="1554163"/>
            <a:ext cx="9144000" cy="310991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90500" dist="101600" dir="3600004" rotWithShape="0">
              <a:srgbClr val="808080">
                <a:alpha val="40000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cap="all" dirty="0">
                <a:solidFill>
                  <a:srgbClr val="98002E"/>
                </a:solidFill>
                <a:latin typeface="+mn-lt"/>
                <a:ea typeface="+mn-ea"/>
              </a:rPr>
              <a:t>Questions?</a:t>
            </a:r>
          </a:p>
        </p:txBody>
      </p:sp>
      <p:pic>
        <p:nvPicPr>
          <p:cNvPr id="3" name="Picture 3" descr="LFG+YIC-A-color.ai">
            <a:extLst>
              <a:ext uri="{FF2B5EF4-FFF2-40B4-BE49-F238E27FC236}">
                <a16:creationId xmlns:a16="http://schemas.microsoft.com/office/drawing/2014/main" xmlns="" id="{3C203EC4-8CAB-43AA-BA1C-C0603477BE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98"/>
          <a:stretch>
            <a:fillRect/>
          </a:stretch>
        </p:blipFill>
        <p:spPr bwMode="auto">
          <a:xfrm>
            <a:off x="3744913" y="6384925"/>
            <a:ext cx="157797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LFG+YIC-A-color.ai">
            <a:extLst>
              <a:ext uri="{FF2B5EF4-FFF2-40B4-BE49-F238E27FC236}">
                <a16:creationId xmlns:a16="http://schemas.microsoft.com/office/drawing/2014/main" xmlns="" id="{22D3E59A-D3C2-4670-A5AE-977ECF083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81"/>
          <a:stretch>
            <a:fillRect/>
          </a:stretch>
        </p:blipFill>
        <p:spPr bwMode="auto">
          <a:xfrm>
            <a:off x="333375" y="6245225"/>
            <a:ext cx="1287463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xmlns="" id="{3172FC5A-64F2-4C25-B624-C10EBF5AF2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5E9F3-9ACC-4100-9A63-813B2C16138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63279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159E064-0A9C-488A-9BEA-45F8C2CA83FF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0" y="930275"/>
            <a:ext cx="9144000" cy="351948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90500" dist="101600" dir="3600004" rotWithShape="0">
              <a:srgbClr val="808080">
                <a:alpha val="40000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4CD1426-9207-45DA-876E-B0C0CC9D6243}"/>
              </a:ext>
            </a:extLst>
          </p:cNvPr>
          <p:cNvSpPr/>
          <p:nvPr userDrawn="1"/>
        </p:nvSpPr>
        <p:spPr bwMode="invGray">
          <a:xfrm>
            <a:off x="0" y="295275"/>
            <a:ext cx="9144000" cy="639763"/>
          </a:xfrm>
          <a:prstGeom prst="rect">
            <a:avLst/>
          </a:prstGeom>
          <a:solidFill>
            <a:srgbClr val="575E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0" name="Picture 3" descr="LFG+YIC-A-color.ai">
            <a:extLst>
              <a:ext uri="{FF2B5EF4-FFF2-40B4-BE49-F238E27FC236}">
                <a16:creationId xmlns:a16="http://schemas.microsoft.com/office/drawing/2014/main" xmlns="" id="{4B7672F7-13E5-4AEA-B940-379EE5DC6B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98"/>
          <a:stretch>
            <a:fillRect/>
          </a:stretch>
        </p:blipFill>
        <p:spPr bwMode="auto">
          <a:xfrm>
            <a:off x="3744913" y="6384925"/>
            <a:ext cx="157797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LFG+YIC-A-color.ai">
            <a:extLst>
              <a:ext uri="{FF2B5EF4-FFF2-40B4-BE49-F238E27FC236}">
                <a16:creationId xmlns:a16="http://schemas.microsoft.com/office/drawing/2014/main" xmlns="" id="{E93A4A96-7BB7-4097-8A59-E0200F0B25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81"/>
          <a:stretch>
            <a:fillRect/>
          </a:stretch>
        </p:blipFill>
        <p:spPr bwMode="auto">
          <a:xfrm>
            <a:off x="333375" y="6245225"/>
            <a:ext cx="1287463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1F308DA-12FD-43B6-B0F7-50E13AC88B29}"/>
              </a:ext>
            </a:extLst>
          </p:cNvPr>
          <p:cNvSpPr txBox="1"/>
          <p:nvPr userDrawn="1"/>
        </p:nvSpPr>
        <p:spPr bwMode="auto">
          <a:xfrm>
            <a:off x="320675" y="523875"/>
            <a:ext cx="1825625" cy="411163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cap="all" dirty="0">
                <a:solidFill>
                  <a:srgbClr val="FFFFFF"/>
                </a:solidFill>
                <a:latin typeface="+mn-lt"/>
                <a:ea typeface="+mn-ea"/>
              </a:rPr>
              <a:t>Questions?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7"/>
          </p:nvPr>
        </p:nvSpPr>
        <p:spPr bwMode="gray">
          <a:xfrm rot="153927">
            <a:off x="423708" y="1464762"/>
            <a:ext cx="3130510" cy="3452086"/>
          </a:xfrm>
          <a:prstGeom prst="rect">
            <a:avLst/>
          </a:prstGeom>
          <a:ln w="127000" cmpd="sng">
            <a:solidFill>
              <a:schemeClr val="bg1"/>
            </a:solidFill>
            <a:miter lim="800000"/>
          </a:ln>
          <a:effectLst>
            <a:outerShdw blurRad="88900" dist="152400" dir="2700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hreePt" dir="t"/>
          </a:scene3d>
          <a:sp3d contourW="6350">
            <a:contourClr>
              <a:srgbClr val="E6E6E6"/>
            </a:contourClr>
          </a:sp3d>
        </p:spPr>
        <p:txBody>
          <a:bodyPr rtlCol="0">
            <a:noAutofit/>
          </a:bodyPr>
          <a:lstStyle>
            <a:lvl1pPr>
              <a:defRPr sz="1800" b="0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8"/>
          </p:nvPr>
        </p:nvSpPr>
        <p:spPr bwMode="gray">
          <a:xfrm rot="452145">
            <a:off x="5495195" y="1391659"/>
            <a:ext cx="3130510" cy="3452086"/>
          </a:xfrm>
          <a:prstGeom prst="rect">
            <a:avLst/>
          </a:prstGeom>
          <a:ln w="127000" cmpd="sng">
            <a:solidFill>
              <a:schemeClr val="bg1"/>
            </a:solidFill>
            <a:miter lim="800000"/>
          </a:ln>
          <a:effectLst>
            <a:outerShdw blurRad="88900" dist="152400" dir="2700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hreePt" dir="t"/>
          </a:scene3d>
          <a:sp3d contourW="6350">
            <a:contourClr>
              <a:srgbClr val="E6E6E6"/>
            </a:contourClr>
          </a:sp3d>
        </p:spPr>
        <p:txBody>
          <a:bodyPr rtlCol="0">
            <a:noAutofit/>
          </a:bodyPr>
          <a:lstStyle>
            <a:lvl1pPr>
              <a:defRPr sz="1800" b="0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9"/>
          </p:nvPr>
        </p:nvSpPr>
        <p:spPr bwMode="gray">
          <a:xfrm rot="21381296">
            <a:off x="3144171" y="1698429"/>
            <a:ext cx="3130510" cy="3452086"/>
          </a:xfrm>
          <a:prstGeom prst="rect">
            <a:avLst/>
          </a:prstGeom>
          <a:ln w="127000" cmpd="sng">
            <a:solidFill>
              <a:schemeClr val="bg1"/>
            </a:solidFill>
            <a:miter lim="800000"/>
          </a:ln>
          <a:effectLst>
            <a:outerShdw blurRad="88900" dist="152400" dir="2700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hreePt" dir="t"/>
          </a:scene3d>
          <a:sp3d contourW="6350">
            <a:contourClr>
              <a:srgbClr val="E6E6E6"/>
            </a:contourClr>
          </a:sp3d>
        </p:spPr>
        <p:txBody>
          <a:bodyPr rtlCol="0">
            <a:noAutofit/>
          </a:bodyPr>
          <a:lstStyle>
            <a:lvl1pPr>
              <a:defRPr sz="1800" b="0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xmlns="" id="{5BA5E42E-993D-4C48-82A1-F00F47D598B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09E0D0-ED6A-484E-B179-6A863792BB3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62695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9" descr="157525991_PPT_Bckgd_FPO.psd">
            <a:extLst>
              <a:ext uri="{FF2B5EF4-FFF2-40B4-BE49-F238E27FC236}">
                <a16:creationId xmlns:a16="http://schemas.microsoft.com/office/drawing/2014/main" xmlns="" id="{1CD0A9F7-FC21-42BC-8FDA-3C962047850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921BE47-7C67-41AF-AE4C-F3452F525E03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320675" y="457200"/>
            <a:ext cx="8502650" cy="457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xmlns="" id="{683E8750-7DD2-4057-9882-CB5573216E7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20675" y="1143000"/>
            <a:ext cx="85026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6E01CA2-B380-4E0D-BC5B-B0FEF378E7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66125" y="6465888"/>
            <a:ext cx="457200" cy="182562"/>
          </a:xfrm>
          <a:prstGeom prst="rect">
            <a:avLst/>
          </a:prstGeom>
        </p:spPr>
        <p:txBody>
          <a:bodyPr vert="horz" wrap="square" lIns="9144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rgbClr val="000000"/>
                </a:solidFill>
                <a:ea typeface="+mn-ea"/>
              </a:defRPr>
            </a:lvl1pPr>
          </a:lstStyle>
          <a:p>
            <a:pPr>
              <a:defRPr/>
            </a:pPr>
            <a:fld id="{5B7D3EA2-BF8D-47C2-B0A4-FD067F73BAB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14" r:id="rId1"/>
    <p:sldLayoutId id="2147485015" r:id="rId2"/>
    <p:sldLayoutId id="2147485016" r:id="rId3"/>
    <p:sldLayoutId id="2147485017" r:id="rId4"/>
    <p:sldLayoutId id="2147485018" r:id="rId5"/>
    <p:sldLayoutId id="2147485019" r:id="rId6"/>
    <p:sldLayoutId id="2147485020" r:id="rId7"/>
    <p:sldLayoutId id="2147485021" r:id="rId8"/>
    <p:sldLayoutId id="2147485022" r:id="rId9"/>
    <p:sldLayoutId id="2147485023" r:id="rId10"/>
    <p:sldLayoutId id="2147485024" r:id="rId11"/>
    <p:sldLayoutId id="2147485025" r:id="rId12"/>
    <p:sldLayoutId id="2147485026" r:id="rId13"/>
    <p:sldLayoutId id="2147485027" r:id="rId14"/>
  </p:sldLayoutIdLst>
  <p:hf hdr="0" ftr="0" dt="0"/>
  <p:txStyles>
    <p:titleStyle>
      <a:lvl1pPr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defRPr sz="2400" b="1" kern="1200" cap="all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alibri" pitchFamily="34" charset="0"/>
        </a:defRPr>
      </a:lvl2pPr>
      <a:lvl3pPr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alibri" pitchFamily="34" charset="0"/>
        </a:defRPr>
      </a:lvl3pPr>
      <a:lvl4pPr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alibri" pitchFamily="34" charset="0"/>
        </a:defRPr>
      </a:lvl4pPr>
      <a:lvl5pPr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alibri" pitchFamily="34" charset="0"/>
        </a:defRPr>
      </a:lvl5pPr>
      <a:lvl6pPr marL="457200" algn="l" rtl="0" fontAlgn="base">
        <a:lnSpc>
          <a:spcPts val="24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alibri" pitchFamily="34" charset="0"/>
        </a:defRPr>
      </a:lvl6pPr>
      <a:lvl7pPr marL="914400" algn="l" rtl="0" fontAlgn="base">
        <a:lnSpc>
          <a:spcPts val="24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alibri" pitchFamily="34" charset="0"/>
        </a:defRPr>
      </a:lvl7pPr>
      <a:lvl8pPr marL="1371600" algn="l" rtl="0" fontAlgn="base">
        <a:lnSpc>
          <a:spcPts val="24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alibri" pitchFamily="34" charset="0"/>
        </a:defRPr>
      </a:lvl8pPr>
      <a:lvl9pPr marL="1828800" algn="l" rtl="0" fontAlgn="base">
        <a:lnSpc>
          <a:spcPts val="24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alibri" pitchFamily="34" charset="0"/>
        </a:defRPr>
      </a:lvl9pPr>
    </p:titleStyle>
    <p:bodyStyle>
      <a:lvl1pPr marL="228600" indent="-228600" algn="l" rtl="0" eaLnBrk="0" fontAlgn="base" hangingPunct="0">
        <a:spcBef>
          <a:spcPct val="0"/>
        </a:spcBef>
        <a:spcAft>
          <a:spcPts val="600"/>
        </a:spcAft>
        <a:buClr>
          <a:srgbClr val="98002E"/>
        </a:buClr>
        <a:buFont typeface="Arial" panose="020B0604020202020204" pitchFamily="34" charset="0"/>
        <a:buChar char="•"/>
        <a:defRPr sz="2000" b="1" kern="1200">
          <a:solidFill>
            <a:srgbClr val="000000"/>
          </a:solidFill>
          <a:latin typeface="+mn-lt"/>
          <a:ea typeface="+mn-ea"/>
          <a:cs typeface="+mn-cs"/>
        </a:defRPr>
      </a:lvl1pPr>
      <a:lvl2pPr marL="457200" indent="-228600" algn="l" rtl="0" eaLnBrk="0" fontAlgn="base" hangingPunct="0">
        <a:spcBef>
          <a:spcPct val="0"/>
        </a:spcBef>
        <a:spcAft>
          <a:spcPts val="600"/>
        </a:spcAft>
        <a:buFont typeface="Calibri" panose="020F0502020204030204" pitchFamily="34" charset="0"/>
        <a:buChar char="–"/>
        <a:defRPr sz="1700" kern="1200">
          <a:solidFill>
            <a:srgbClr val="000000"/>
          </a:solidFill>
          <a:latin typeface="+mn-lt"/>
          <a:ea typeface="+mn-ea"/>
          <a:cs typeface="+mn-cs"/>
        </a:defRPr>
      </a:lvl2pPr>
      <a:lvl3pPr marL="685800" indent="-228600" algn="l" rtl="0" eaLnBrk="0" fontAlgn="base" hangingPunct="0">
        <a:spcBef>
          <a:spcPct val="0"/>
        </a:spcBef>
        <a:spcAft>
          <a:spcPts val="600"/>
        </a:spcAft>
        <a:buFont typeface="Calibri" panose="020F0502020204030204" pitchFamily="34" charset="0"/>
        <a:buChar char="–"/>
        <a:defRPr sz="1700" kern="1200">
          <a:solidFill>
            <a:srgbClr val="000000"/>
          </a:solidFill>
          <a:latin typeface="+mn-lt"/>
          <a:ea typeface="+mn-ea"/>
          <a:cs typeface="+mn-cs"/>
        </a:defRPr>
      </a:lvl3pPr>
      <a:lvl4pPr marL="914400" indent="-228600" algn="l" rtl="0" eaLnBrk="0" fontAlgn="base" hangingPunct="0">
        <a:spcBef>
          <a:spcPct val="0"/>
        </a:spcBef>
        <a:spcAft>
          <a:spcPts val="600"/>
        </a:spcAft>
        <a:buFont typeface="Calibri" panose="020F0502020204030204" pitchFamily="34" charset="0"/>
        <a:buChar char="–"/>
        <a:defRPr sz="1700" kern="1200">
          <a:solidFill>
            <a:srgbClr val="000000"/>
          </a:solidFill>
          <a:latin typeface="+mn-lt"/>
          <a:ea typeface="+mn-ea"/>
          <a:cs typeface="+mn-cs"/>
        </a:defRPr>
      </a:lvl4pPr>
      <a:lvl5pPr marL="1143000" indent="-228600" algn="l" rtl="0" eaLnBrk="0" fontAlgn="base" hangingPunct="0">
        <a:spcBef>
          <a:spcPct val="0"/>
        </a:spcBef>
        <a:spcAft>
          <a:spcPts val="600"/>
        </a:spcAft>
        <a:buFont typeface="Calibri" panose="020F0502020204030204" pitchFamily="34" charset="0"/>
        <a:buChar char="–"/>
        <a:defRPr sz="17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xmlns="" id="{2FB26AE5-CAFC-43AB-8E99-F8D7F2F72E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xmlns="" id="{253A318B-EB7C-4074-9720-BF7CBDE828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255256D-CADA-44D9-AC24-256010ACE7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ea typeface="+mn-ea"/>
              </a:defRPr>
            </a:lvl1pPr>
          </a:lstStyle>
          <a:p>
            <a:pPr>
              <a:defRPr/>
            </a:pPr>
            <a:fld id="{E844E6A6-F879-4AA5-B9E2-3BF83AE661F9}" type="datetimeFigureOut">
              <a:rPr lang="en-US"/>
              <a:pPr>
                <a:defRPr/>
              </a:pPr>
              <a:t>8/7/2023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52B915-0522-431C-8158-1F2198D623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A06958-4F7C-45A9-8A11-BD68287AB6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ea typeface="+mn-ea"/>
              </a:defRPr>
            </a:lvl1pPr>
          </a:lstStyle>
          <a:p>
            <a:pPr>
              <a:defRPr/>
            </a:pPr>
            <a:fld id="{D2B82EC6-435B-4E38-94C3-29A30ED6006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03" r:id="rId1"/>
    <p:sldLayoutId id="2147485004" r:id="rId2"/>
    <p:sldLayoutId id="2147485005" r:id="rId3"/>
    <p:sldLayoutId id="2147485006" r:id="rId4"/>
    <p:sldLayoutId id="2147485007" r:id="rId5"/>
    <p:sldLayoutId id="2147485008" r:id="rId6"/>
    <p:sldLayoutId id="2147485009" r:id="rId7"/>
    <p:sldLayoutId id="2147485010" r:id="rId8"/>
    <p:sldLayoutId id="2147485011" r:id="rId9"/>
    <p:sldLayoutId id="2147485012" r:id="rId10"/>
    <p:sldLayoutId id="2147485013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enefitsworkshop.com/Sebastian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Disabilityclaims@lfg.com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uidanceresources.com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bentek.com/cityofpsl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6.xml"/><Relationship Id="rId1" Type="http://schemas.openxmlformats.org/officeDocument/2006/relationships/video" Target="file:///C:\Users\maryellen.morris\Downloads\Bentek%20-%20Open_Enrollment_HD.mp4" TargetMode="External"/><Relationship Id="rId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1D1067D-6493-CE47-9945-FADD543804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248" y="2057400"/>
            <a:ext cx="3822504" cy="212716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EF9A8627-CA75-9649-93CA-ECC1CB160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603813"/>
            <a:ext cx="6477000" cy="92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dirty="0" smtClean="0"/>
              <a:t>2023 </a:t>
            </a:r>
            <a:r>
              <a:rPr lang="en-US" altLang="en-US" sz="3600" dirty="0"/>
              <a:t>| </a:t>
            </a:r>
            <a:r>
              <a:rPr lang="en-US" altLang="en-US" sz="3600" dirty="0" smtClean="0"/>
              <a:t>2024 </a:t>
            </a:r>
            <a:endParaRPr lang="en-US" altLang="en-US" sz="3600" dirty="0"/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dirty="0"/>
              <a:t>Open Enrollment is Here</a:t>
            </a:r>
            <a:r>
              <a:rPr lang="en-US" altLang="en-US" sz="2800" dirty="0"/>
              <a:t>!</a:t>
            </a:r>
            <a:endParaRPr lang="en-US" altLang="en-US" sz="1800" dirty="0"/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C0D7290-615E-4384-B82F-1B87E3CCA638}"/>
              </a:ext>
            </a:extLst>
          </p:cNvPr>
          <p:cNvSpPr/>
          <p:nvPr/>
        </p:nvSpPr>
        <p:spPr>
          <a:xfrm>
            <a:off x="0" y="0"/>
            <a:ext cx="557213" cy="6858000"/>
          </a:xfrm>
          <a:prstGeom prst="rect">
            <a:avLst/>
          </a:prstGeom>
          <a:gradFill flip="none" rotWithShape="1">
            <a:gsLst>
              <a:gs pos="0">
                <a:srgbClr val="041E41"/>
              </a:gs>
              <a:gs pos="100000">
                <a:srgbClr val="0075C9"/>
              </a:gs>
            </a:gsLst>
            <a:lin ang="135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3798" name="Rectangle 9">
            <a:extLst>
              <a:ext uri="{FF2B5EF4-FFF2-40B4-BE49-F238E27FC236}">
                <a16:creationId xmlns:a16="http://schemas.microsoft.com/office/drawing/2014/main" xmlns="" id="{773F130F-DB0E-4E57-B7F3-18DA744DF0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5963" y="6240463"/>
            <a:ext cx="2413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9pPr>
          </a:lstStyle>
          <a:p>
            <a:r>
              <a:rPr lang="en-US" altLang="en-US" sz="900"/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25A6C06-7F32-AB12-E6E8-BE00642D2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027143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C0D7290-615E-4384-B82F-1B87E3CCA638}"/>
              </a:ext>
            </a:extLst>
          </p:cNvPr>
          <p:cNvSpPr/>
          <p:nvPr/>
        </p:nvSpPr>
        <p:spPr>
          <a:xfrm>
            <a:off x="0" y="0"/>
            <a:ext cx="557213" cy="6858000"/>
          </a:xfrm>
          <a:prstGeom prst="rect">
            <a:avLst/>
          </a:prstGeom>
          <a:gradFill flip="none" rotWithShape="1">
            <a:gsLst>
              <a:gs pos="0">
                <a:srgbClr val="041E41"/>
              </a:gs>
              <a:gs pos="100000">
                <a:srgbClr val="0075C9"/>
              </a:gs>
            </a:gsLst>
            <a:lin ang="135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3798" name="Rectangle 9">
            <a:extLst>
              <a:ext uri="{FF2B5EF4-FFF2-40B4-BE49-F238E27FC236}">
                <a16:creationId xmlns:a16="http://schemas.microsoft.com/office/drawing/2014/main" xmlns="" id="{773F130F-DB0E-4E57-B7F3-18DA744DF0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5963" y="6240463"/>
            <a:ext cx="2413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9pPr>
          </a:lstStyle>
          <a:p>
            <a:r>
              <a:rPr lang="en-US" altLang="en-US" sz="900"/>
              <a:t>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ABFC22F-FA93-7590-C059-44074DF91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09055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>
            <a:extLst>
              <a:ext uri="{FF2B5EF4-FFF2-40B4-BE49-F238E27FC236}">
                <a16:creationId xmlns:a16="http://schemas.microsoft.com/office/drawing/2014/main" xmlns="" id="{D5BD7B5D-A3D2-4EE6-ABC9-B843F6F877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7213" y="365125"/>
            <a:ext cx="7958137" cy="94456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sz="3600" b="1" dirty="0">
                <a:latin typeface="+mn-lt"/>
              </a:rPr>
              <a:t>Health Reimbursement Account</a:t>
            </a:r>
          </a:p>
        </p:txBody>
      </p:sp>
      <p:sp>
        <p:nvSpPr>
          <p:cNvPr id="34819" name="Content Placeholder 2">
            <a:extLst>
              <a:ext uri="{FF2B5EF4-FFF2-40B4-BE49-F238E27FC236}">
                <a16:creationId xmlns:a16="http://schemas.microsoft.com/office/drawing/2014/main" xmlns="" id="{A21813C9-0227-42FD-9583-6F78879248B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841326"/>
            <a:ext cx="7837488" cy="2760837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The city will contribute to HRA accounts for employees who participate in the Florida Blue medical plan</a:t>
            </a:r>
          </a:p>
          <a:p>
            <a:pPr eaLnBrk="1" hangingPunct="1"/>
            <a:r>
              <a:rPr lang="en-US" altLang="en-US" sz="2400" dirty="0"/>
              <a:t>Eligible expenses must be necessary for the diagnosis, treatment, cure, or prevention of a specific medical condition.</a:t>
            </a:r>
          </a:p>
          <a:p>
            <a:pPr eaLnBrk="1" hangingPunct="1"/>
            <a:r>
              <a:rPr lang="en-US" altLang="en-US" sz="2400" b="1" dirty="0"/>
              <a:t>$2500 </a:t>
            </a:r>
            <a:r>
              <a:rPr lang="en-US" altLang="en-US" sz="2400" dirty="0"/>
              <a:t>for employees with individual coverage</a:t>
            </a:r>
          </a:p>
          <a:p>
            <a:pPr eaLnBrk="1" hangingPunct="1"/>
            <a:r>
              <a:rPr lang="en-US" altLang="en-US" sz="2400" b="1" dirty="0"/>
              <a:t>$5000 </a:t>
            </a:r>
            <a:r>
              <a:rPr lang="en-US" altLang="en-US" sz="2400" dirty="0"/>
              <a:t>for employees that cover a spouse and/or children</a:t>
            </a:r>
          </a:p>
          <a:p>
            <a:pPr eaLnBrk="1" hangingPunct="1"/>
            <a:r>
              <a:rPr lang="en-US" altLang="en-US" sz="2400" dirty="0"/>
              <a:t>www.BenefitsWorkshop.com/sebastian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39B68BD-12C6-49BE-A637-766F0051D363}"/>
              </a:ext>
            </a:extLst>
          </p:cNvPr>
          <p:cNvSpPr/>
          <p:nvPr/>
        </p:nvSpPr>
        <p:spPr>
          <a:xfrm>
            <a:off x="0" y="0"/>
            <a:ext cx="557213" cy="6858000"/>
          </a:xfrm>
          <a:prstGeom prst="rect">
            <a:avLst/>
          </a:prstGeom>
          <a:gradFill flip="none" rotWithShape="1">
            <a:gsLst>
              <a:gs pos="0">
                <a:srgbClr val="041E41"/>
              </a:gs>
              <a:gs pos="100000">
                <a:srgbClr val="0075C9"/>
              </a:gs>
            </a:gsLst>
            <a:lin ang="135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4822" name="Rectangle 6">
            <a:extLst>
              <a:ext uri="{FF2B5EF4-FFF2-40B4-BE49-F238E27FC236}">
                <a16:creationId xmlns:a16="http://schemas.microsoft.com/office/drawing/2014/main" xmlns="" id="{23022DFB-7E67-4D93-9EE9-9426E872883A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09600" y="1263650"/>
            <a:ext cx="8077200" cy="46038"/>
          </a:xfrm>
          <a:prstGeom prst="rect">
            <a:avLst/>
          </a:prstGeom>
          <a:gradFill rotWithShape="0">
            <a:gsLst>
              <a:gs pos="0">
                <a:srgbClr val="0075C9"/>
              </a:gs>
              <a:gs pos="5000">
                <a:srgbClr val="0075C9"/>
              </a:gs>
              <a:gs pos="100000">
                <a:srgbClr val="002E6D"/>
              </a:gs>
            </a:gsLst>
            <a:lin ang="168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>
            <a:extLst>
              <a:ext uri="{FF2B5EF4-FFF2-40B4-BE49-F238E27FC236}">
                <a16:creationId xmlns:a16="http://schemas.microsoft.com/office/drawing/2014/main" xmlns="" id="{069E6216-9F7A-42F7-A6A0-98656FB138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5638" y="152400"/>
            <a:ext cx="7981950" cy="954088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sz="3600" b="1" dirty="0">
                <a:solidFill>
                  <a:srgbClr val="414141"/>
                </a:solidFill>
                <a:latin typeface="+mn-lt"/>
              </a:rPr>
              <a:t>Benefits Workshop HRA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00E1289-2E51-45D4-B474-9C71FEC64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225" y="1146175"/>
            <a:ext cx="8229600" cy="5018088"/>
          </a:xfrm>
        </p:spPr>
        <p:txBody>
          <a:bodyPr rtlCol="0">
            <a:normAutofit/>
          </a:bodyPr>
          <a:lstStyle/>
          <a:p>
            <a:pPr marL="457200" lvl="2" indent="-457200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2400" dirty="0"/>
              <a:t>Create your HRA account with BenefitsWorshop at </a:t>
            </a:r>
          </a:p>
          <a:p>
            <a:pPr marL="0" lvl="2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dirty="0">
                <a:hlinkClick r:id="rId3"/>
              </a:rPr>
              <a:t>   www.benefitsworkshop.com/Sebastian</a:t>
            </a:r>
            <a:endParaRPr lang="en-US" sz="2400" dirty="0"/>
          </a:p>
          <a:p>
            <a:pPr marL="0" lvl="2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400" dirty="0"/>
          </a:p>
          <a:p>
            <a:pPr marL="782638" lvl="3" indent="-320675" eaLnBrk="1" fontAlgn="auto" hangingPunct="1">
              <a:spcAft>
                <a:spcPts val="0"/>
              </a:spcAft>
              <a:defRPr/>
            </a:pPr>
            <a:r>
              <a:rPr lang="en-US" sz="2400" dirty="0"/>
              <a:t>Reminder: Be careful to utilize the HRA username and password as it differs from your FSA username and password, if you have both accounts.</a:t>
            </a:r>
          </a:p>
          <a:p>
            <a:pPr marL="0" lvl="2" indent="0"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pPr marL="0" lvl="2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b="1" dirty="0" smtClean="0"/>
              <a:t>2022-2023</a:t>
            </a:r>
            <a:endParaRPr lang="en-US" sz="2400" b="1" dirty="0"/>
          </a:p>
          <a:p>
            <a:pPr marL="457200" lvl="2" indent="-457200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2400" dirty="0"/>
              <a:t>If you have expenses that occurred in </a:t>
            </a:r>
            <a:r>
              <a:rPr lang="en-US" sz="2400" dirty="0" smtClean="0"/>
              <a:t>2022-2023 </a:t>
            </a:r>
            <a:r>
              <a:rPr lang="en-US" sz="2400" dirty="0"/>
              <a:t>and need to submit to BenefitsWorkshop in </a:t>
            </a:r>
            <a:r>
              <a:rPr lang="en-US" sz="2400" dirty="0" smtClean="0"/>
              <a:t>2023-2024, </a:t>
            </a:r>
            <a:r>
              <a:rPr lang="en-US" sz="2400" dirty="0"/>
              <a:t>please do so with a paper claim form via email or fax. If you have any questions call (888) 537-3539. This will assure the funds are taken out of the correct plan year of your account.</a:t>
            </a:r>
          </a:p>
          <a:p>
            <a:pPr marL="457200" lvl="2" indent="-457200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en-US" dirty="0"/>
          </a:p>
          <a:p>
            <a:pPr marL="0" lvl="2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7F5F3151-8587-4252-AF94-F7F454A26E76}"/>
              </a:ext>
            </a:extLst>
          </p:cNvPr>
          <p:cNvCxnSpPr>
            <a:cxnSpLocks/>
          </p:cNvCxnSpPr>
          <p:nvPr/>
        </p:nvCxnSpPr>
        <p:spPr bwMode="auto">
          <a:xfrm>
            <a:off x="657225" y="1066800"/>
            <a:ext cx="7881938" cy="0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DD77D3C-B4FF-42DE-B62C-2F4101DCEE41}"/>
              </a:ext>
            </a:extLst>
          </p:cNvPr>
          <p:cNvSpPr/>
          <p:nvPr/>
        </p:nvSpPr>
        <p:spPr>
          <a:xfrm>
            <a:off x="0" y="0"/>
            <a:ext cx="557213" cy="6858000"/>
          </a:xfrm>
          <a:prstGeom prst="rect">
            <a:avLst/>
          </a:prstGeom>
          <a:gradFill flip="none" rotWithShape="1">
            <a:gsLst>
              <a:gs pos="0">
                <a:srgbClr val="041E41"/>
              </a:gs>
              <a:gs pos="100000">
                <a:srgbClr val="0075C9"/>
              </a:gs>
            </a:gsLst>
            <a:lin ang="135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6871" name="Rectangle 13">
            <a:extLst>
              <a:ext uri="{FF2B5EF4-FFF2-40B4-BE49-F238E27FC236}">
                <a16:creationId xmlns:a16="http://schemas.microsoft.com/office/drawing/2014/main" xmlns="" id="{9C3FB368-E24C-4DD6-9CC6-FDFCE1224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5963" y="6240463"/>
            <a:ext cx="2413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9pPr>
          </a:lstStyle>
          <a:p>
            <a:r>
              <a:rPr lang="en-US" altLang="en-US" sz="900"/>
              <a:t>9</a:t>
            </a:r>
          </a:p>
        </p:txBody>
      </p:sp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>
            <a:extLst>
              <a:ext uri="{FF2B5EF4-FFF2-40B4-BE49-F238E27FC236}">
                <a16:creationId xmlns:a16="http://schemas.microsoft.com/office/drawing/2014/main" xmlns="" id="{33D27BF0-F2BD-4133-B9FE-B013BCBF16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71596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sz="4000" b="1" dirty="0">
                <a:latin typeface="+mn-lt"/>
              </a:rPr>
              <a:t>Humana Dental PPO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165ADC7C-E668-429C-B247-260BD9E549B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71500" y="1066800"/>
          <a:ext cx="8458199" cy="52879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074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889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6181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88078">
                <a:tc>
                  <a:txBody>
                    <a:bodyPr/>
                    <a:lstStyle/>
                    <a:p>
                      <a:r>
                        <a:rPr lang="en-US" sz="1800" dirty="0"/>
                        <a:t>Services</a:t>
                      </a:r>
                    </a:p>
                  </a:txBody>
                  <a:tcPr marL="91437" marR="91437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/>
                        <a:t>In Network</a:t>
                      </a:r>
                      <a:endParaRPr lang="en-US" sz="1800" dirty="0"/>
                    </a:p>
                  </a:txBody>
                  <a:tcPr marL="91437" marR="91437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Out</a:t>
                      </a:r>
                      <a:r>
                        <a:rPr lang="en-US" sz="1800" baseline="0" dirty="0"/>
                        <a:t> of </a:t>
                      </a:r>
                      <a:r>
                        <a:rPr lang="en-US" sz="1800" dirty="0"/>
                        <a:t>Network</a:t>
                      </a:r>
                    </a:p>
                  </a:txBody>
                  <a:tcPr marL="91437" marR="91437" marT="45714" marB="45714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8078">
                <a:tc>
                  <a:txBody>
                    <a:bodyPr/>
                    <a:lstStyle/>
                    <a:p>
                      <a:r>
                        <a:rPr lang="en-US" sz="1600" dirty="0"/>
                        <a:t>Calendar</a:t>
                      </a:r>
                      <a:r>
                        <a:rPr lang="en-US" sz="1600" baseline="0" dirty="0"/>
                        <a:t> Year Deductible</a:t>
                      </a:r>
                      <a:endParaRPr lang="en-US" sz="1600" dirty="0"/>
                    </a:p>
                  </a:txBody>
                  <a:tcPr marL="91437" marR="91437" marT="45714" marB="45714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$50/$150</a:t>
                      </a:r>
                    </a:p>
                  </a:txBody>
                  <a:tcPr marL="91437" marR="91437" marT="45714" marB="45714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8078">
                <a:tc>
                  <a:txBody>
                    <a:bodyPr/>
                    <a:lstStyle/>
                    <a:p>
                      <a:r>
                        <a:rPr lang="en-US" sz="1600" dirty="0"/>
                        <a:t>Calendar Year Benefit Maximum</a:t>
                      </a:r>
                    </a:p>
                  </a:txBody>
                  <a:tcPr marL="91437" marR="91437" marT="45714" marB="45714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$1,000</a:t>
                      </a:r>
                    </a:p>
                  </a:txBody>
                  <a:tcPr marL="91437" marR="91437" marT="45714" marB="45714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8078">
                <a:tc>
                  <a:txBody>
                    <a:bodyPr/>
                    <a:lstStyle/>
                    <a:p>
                      <a:r>
                        <a:rPr lang="en-US" sz="1600" dirty="0"/>
                        <a:t>Class I:</a:t>
                      </a:r>
                      <a:r>
                        <a:rPr lang="en-US" sz="1600" baseline="0" dirty="0"/>
                        <a:t> Diagnostic &amp; Preventive Services</a:t>
                      </a:r>
                      <a:endParaRPr lang="en-US" sz="1600" dirty="0"/>
                    </a:p>
                  </a:txBody>
                  <a:tcPr marL="91437" marR="91437" marT="45714" marB="45714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Plan Pays 100%</a:t>
                      </a:r>
                    </a:p>
                    <a:p>
                      <a:pPr algn="ctr"/>
                      <a:r>
                        <a:rPr lang="en-US" sz="1600" dirty="0"/>
                        <a:t>Deductible Waived</a:t>
                      </a:r>
                    </a:p>
                  </a:txBody>
                  <a:tcPr marL="91437" marR="91437" marT="45714" marB="45714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 Plan Pays 100%</a:t>
                      </a:r>
                    </a:p>
                    <a:p>
                      <a:pPr algn="ctr"/>
                      <a:r>
                        <a:rPr lang="en-US" sz="1600" dirty="0"/>
                        <a:t>Deductible</a:t>
                      </a:r>
                      <a:r>
                        <a:rPr lang="en-US" sz="1600" baseline="0" dirty="0"/>
                        <a:t> Waived</a:t>
                      </a:r>
                    </a:p>
                  </a:txBody>
                  <a:tcPr marL="91437" marR="91437" marT="45714" marB="45714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8078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Routine Oral Exams</a:t>
                      </a:r>
                      <a:r>
                        <a:rPr lang="en-US" sz="1600" baseline="0" dirty="0"/>
                        <a:t> &amp;</a:t>
                      </a:r>
                      <a:r>
                        <a:rPr lang="en-US" sz="1600" dirty="0"/>
                        <a:t> Cleanings</a:t>
                      </a:r>
                    </a:p>
                  </a:txBody>
                  <a:tcPr marL="91437" marR="91437" marT="45714" marB="45714"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88078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Class II: Basic Services</a:t>
                      </a:r>
                    </a:p>
                  </a:txBody>
                  <a:tcPr marL="91437" marR="91437" marT="45714" marB="45714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Plan Pays</a:t>
                      </a:r>
                      <a:r>
                        <a:rPr lang="en-US" sz="1600" baseline="0" dirty="0"/>
                        <a:t> 80% after CYD</a:t>
                      </a:r>
                      <a:endParaRPr lang="en-US" sz="1600" dirty="0"/>
                    </a:p>
                  </a:txBody>
                  <a:tcPr marL="91437" marR="91437" marT="45714" marB="45714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aseline="0" dirty="0"/>
                        <a:t> Plan Pays 80% after CYD</a:t>
                      </a:r>
                      <a:endParaRPr lang="en-US" sz="1600" dirty="0"/>
                    </a:p>
                  </a:txBody>
                  <a:tcPr marL="91437" marR="91437" marT="45714" marB="45714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88078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Fillings (Amalgam)</a:t>
                      </a:r>
                      <a:r>
                        <a:rPr lang="en-US" sz="1600" baseline="0" dirty="0"/>
                        <a:t> &amp; Simple  Extractions</a:t>
                      </a:r>
                      <a:endParaRPr lang="en-US" sz="1600" dirty="0"/>
                    </a:p>
                  </a:txBody>
                  <a:tcPr marL="91437" marR="91437" marT="45714" marB="45714"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88078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Class III: Major</a:t>
                      </a:r>
                      <a:r>
                        <a:rPr lang="en-US" sz="1600" baseline="0" dirty="0"/>
                        <a:t> Services</a:t>
                      </a:r>
                      <a:endParaRPr lang="en-US" sz="1600" dirty="0"/>
                    </a:p>
                  </a:txBody>
                  <a:tcPr marL="91437" marR="91437" marT="45714" marB="45714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Plan pays 50% after CYD</a:t>
                      </a:r>
                    </a:p>
                  </a:txBody>
                  <a:tcPr marL="91437" marR="91437" marT="45714" marB="45714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 Plan Pays 50% after CYD</a:t>
                      </a:r>
                    </a:p>
                  </a:txBody>
                  <a:tcPr marL="91437" marR="91437" marT="45714" marB="45714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88078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Crowns &amp; Dentures</a:t>
                      </a:r>
                    </a:p>
                  </a:txBody>
                  <a:tcPr marL="91437" marR="91437" marT="45714" marB="45714"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88078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Class IV: Orthodontia</a:t>
                      </a:r>
                    </a:p>
                  </a:txBody>
                  <a:tcPr marL="91437" marR="91437" marT="45714" marB="45714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91437" marR="91437" marT="45714" marB="45714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91437" marR="91437" marT="45714" marB="45714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50901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Lifetime Maximum</a:t>
                      </a:r>
                    </a:p>
                  </a:txBody>
                  <a:tcPr marL="91437" marR="91437" marT="45714" marB="45714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$1,000</a:t>
                      </a:r>
                    </a:p>
                  </a:txBody>
                  <a:tcPr marL="91437" marR="91437" marT="45714" marB="45714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41738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Benefit –Children through age 18</a:t>
                      </a:r>
                    </a:p>
                  </a:txBody>
                  <a:tcPr marL="91437" marR="91437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Plan Pays 50%</a:t>
                      </a:r>
                    </a:p>
                  </a:txBody>
                  <a:tcPr marL="91437" marR="91437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 Plan Pays 50%</a:t>
                      </a:r>
                    </a:p>
                  </a:txBody>
                  <a:tcPr marL="91437" marR="91437" marT="45714" marB="45714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72806">
                <a:tc gridSpan="3"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Must register on MyHumana.com for dental ID cards</a:t>
                      </a:r>
                      <a:endParaRPr lang="en-US" sz="1600" b="1" dirty="0"/>
                    </a:p>
                  </a:txBody>
                  <a:tcPr marL="91437" marR="91437" marT="45714" marB="45714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91437" marR="91437" marT="45713" marB="45713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91437" marR="91437" marT="45713" marB="45713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41738"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Diagnostic and preventive services do not accumulate towards the benefit maximum</a:t>
                      </a:r>
                    </a:p>
                  </a:txBody>
                  <a:tcPr marL="91437" marR="91437" marT="45714" marB="45714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91437" marR="91437" marT="45713" marB="45713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91437" marR="91437" marT="45713" marB="45713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47435BD-EAE5-4DFF-B7C4-33D0F9DE1F3E}"/>
              </a:ext>
            </a:extLst>
          </p:cNvPr>
          <p:cNvSpPr/>
          <p:nvPr/>
        </p:nvSpPr>
        <p:spPr>
          <a:xfrm>
            <a:off x="0" y="0"/>
            <a:ext cx="557213" cy="6858000"/>
          </a:xfrm>
          <a:prstGeom prst="rect">
            <a:avLst/>
          </a:prstGeom>
          <a:gradFill flip="none" rotWithShape="1">
            <a:gsLst>
              <a:gs pos="0">
                <a:srgbClr val="041E41"/>
              </a:gs>
              <a:gs pos="100000">
                <a:srgbClr val="0075C9"/>
              </a:gs>
            </a:gsLst>
            <a:lin ang="135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7944" name="Rectangle 6">
            <a:extLst>
              <a:ext uri="{FF2B5EF4-FFF2-40B4-BE49-F238E27FC236}">
                <a16:creationId xmlns:a16="http://schemas.microsoft.com/office/drawing/2014/main" xmlns="" id="{7FAD4DC8-EE49-4D12-893F-4FDFF8C5DB5E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804863" y="868363"/>
            <a:ext cx="8077200" cy="46037"/>
          </a:xfrm>
          <a:prstGeom prst="rect">
            <a:avLst/>
          </a:prstGeom>
          <a:gradFill rotWithShape="0">
            <a:gsLst>
              <a:gs pos="0">
                <a:srgbClr val="0075C9"/>
              </a:gs>
              <a:gs pos="5000">
                <a:srgbClr val="0075C9"/>
              </a:gs>
              <a:gs pos="100000">
                <a:srgbClr val="002E6D"/>
              </a:gs>
            </a:gsLst>
            <a:lin ang="168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>
            <a:extLst>
              <a:ext uri="{FF2B5EF4-FFF2-40B4-BE49-F238E27FC236}">
                <a16:creationId xmlns:a16="http://schemas.microsoft.com/office/drawing/2014/main" xmlns="" id="{03695467-66D5-4458-ADE1-9C1C030FCE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1500" y="119063"/>
            <a:ext cx="8424863" cy="715962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sz="4000" b="1" dirty="0">
                <a:latin typeface="+mn-lt"/>
              </a:rPr>
              <a:t>Buy-Up Humana Dental PPO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28DCBE84-F3A1-48BA-8929-51F0C3A4EE5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71500" y="1066800"/>
          <a:ext cx="8458199" cy="54784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074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889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6181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88037">
                <a:tc>
                  <a:txBody>
                    <a:bodyPr/>
                    <a:lstStyle/>
                    <a:p>
                      <a:r>
                        <a:rPr lang="en-US" sz="1800" dirty="0"/>
                        <a:t>Services</a:t>
                      </a:r>
                    </a:p>
                  </a:txBody>
                  <a:tcPr marL="91437" marR="91437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/>
                        <a:t>In Network</a:t>
                      </a:r>
                      <a:endParaRPr lang="en-US" sz="1800" dirty="0"/>
                    </a:p>
                  </a:txBody>
                  <a:tcPr marL="91437" marR="91437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Out</a:t>
                      </a:r>
                      <a:r>
                        <a:rPr lang="en-US" sz="1800" baseline="0" dirty="0"/>
                        <a:t> of </a:t>
                      </a:r>
                      <a:r>
                        <a:rPr lang="en-US" sz="1800" dirty="0"/>
                        <a:t>Network</a:t>
                      </a:r>
                    </a:p>
                  </a:txBody>
                  <a:tcPr marL="91437" marR="91437" marT="45710" marB="4571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8037">
                <a:tc>
                  <a:txBody>
                    <a:bodyPr/>
                    <a:lstStyle/>
                    <a:p>
                      <a:r>
                        <a:rPr lang="en-US" sz="1600" dirty="0"/>
                        <a:t>Calendar</a:t>
                      </a:r>
                      <a:r>
                        <a:rPr lang="en-US" sz="1600" baseline="0" dirty="0"/>
                        <a:t> Year Deductible</a:t>
                      </a:r>
                      <a:endParaRPr lang="en-US" sz="1600" dirty="0"/>
                    </a:p>
                  </a:txBody>
                  <a:tcPr marL="91437" marR="91437" marT="45710" marB="4571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$50/$150</a:t>
                      </a:r>
                    </a:p>
                  </a:txBody>
                  <a:tcPr marL="91437" marR="91437" marT="45710" marB="45710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8037">
                <a:tc>
                  <a:txBody>
                    <a:bodyPr/>
                    <a:lstStyle/>
                    <a:p>
                      <a:r>
                        <a:rPr lang="en-US" sz="1600" dirty="0"/>
                        <a:t>Calendar Year Benefit Maximum</a:t>
                      </a:r>
                    </a:p>
                  </a:txBody>
                  <a:tcPr marL="91437" marR="91437" marT="45710" marB="4571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$1,500</a:t>
                      </a:r>
                    </a:p>
                  </a:txBody>
                  <a:tcPr marL="91437" marR="91437" marT="45710" marB="45710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8037">
                <a:tc>
                  <a:txBody>
                    <a:bodyPr/>
                    <a:lstStyle/>
                    <a:p>
                      <a:r>
                        <a:rPr lang="en-US" sz="1600" dirty="0"/>
                        <a:t>Class I:</a:t>
                      </a:r>
                      <a:r>
                        <a:rPr lang="en-US" sz="1600" baseline="0" dirty="0"/>
                        <a:t> Diagnostic &amp; Preventive Services</a:t>
                      </a:r>
                      <a:endParaRPr lang="en-US" sz="1600" dirty="0"/>
                    </a:p>
                  </a:txBody>
                  <a:tcPr marL="91437" marR="91437" marT="45710" marB="45710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Plan Pays 100%</a:t>
                      </a:r>
                    </a:p>
                    <a:p>
                      <a:pPr algn="ctr"/>
                      <a:r>
                        <a:rPr lang="en-US" sz="1600" dirty="0"/>
                        <a:t>Deductible Waived</a:t>
                      </a:r>
                    </a:p>
                  </a:txBody>
                  <a:tcPr marL="91437" marR="91437" marT="45710" marB="4571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 Plan Pays 100%</a:t>
                      </a:r>
                    </a:p>
                    <a:p>
                      <a:pPr algn="ctr"/>
                      <a:r>
                        <a:rPr lang="en-US" sz="1600" dirty="0"/>
                        <a:t>Deductible</a:t>
                      </a:r>
                      <a:r>
                        <a:rPr lang="en-US" sz="1600" baseline="0" dirty="0"/>
                        <a:t> Waived</a:t>
                      </a:r>
                    </a:p>
                  </a:txBody>
                  <a:tcPr marL="91437" marR="91437" marT="45710" marB="4571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8037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Routine Oral Exams</a:t>
                      </a:r>
                      <a:r>
                        <a:rPr lang="en-US" sz="1600" baseline="0" dirty="0"/>
                        <a:t> &amp;</a:t>
                      </a:r>
                      <a:r>
                        <a:rPr lang="en-US" sz="1600" dirty="0"/>
                        <a:t> Cleanings (2 per year) </a:t>
                      </a:r>
                    </a:p>
                  </a:txBody>
                  <a:tcPr marL="91437" marR="91437" marT="45710" marB="45710"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88037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Class II: Basic Services</a:t>
                      </a:r>
                    </a:p>
                  </a:txBody>
                  <a:tcPr marL="91437" marR="91437" marT="45710" marB="45710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Plan Pays</a:t>
                      </a:r>
                      <a:r>
                        <a:rPr lang="en-US" sz="1600" baseline="0" dirty="0"/>
                        <a:t> 80% after CYD</a:t>
                      </a:r>
                      <a:endParaRPr lang="en-US" sz="1600" dirty="0"/>
                    </a:p>
                  </a:txBody>
                  <a:tcPr marL="91437" marR="91437" marT="45710" marB="4571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aseline="0" dirty="0"/>
                        <a:t> Plan Pays 80% after CYD</a:t>
                      </a:r>
                      <a:endParaRPr lang="en-US" sz="1600" dirty="0"/>
                    </a:p>
                  </a:txBody>
                  <a:tcPr marL="91437" marR="91437" marT="45710" marB="4571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88037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Fillings (Amalgam)</a:t>
                      </a:r>
                      <a:r>
                        <a:rPr lang="en-US" sz="1600" baseline="0" dirty="0"/>
                        <a:t> &amp; Simple  Extractions</a:t>
                      </a:r>
                      <a:endParaRPr lang="en-US" sz="1600" dirty="0"/>
                    </a:p>
                  </a:txBody>
                  <a:tcPr marL="91437" marR="91437" marT="45710" marB="45710"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88037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Class III: Major</a:t>
                      </a:r>
                      <a:r>
                        <a:rPr lang="en-US" sz="1600" baseline="0" dirty="0"/>
                        <a:t> Services</a:t>
                      </a:r>
                      <a:endParaRPr lang="en-US" sz="1600" dirty="0"/>
                    </a:p>
                  </a:txBody>
                  <a:tcPr marL="91437" marR="91437" marT="45710" marB="45710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Plan pays 50% after CYD</a:t>
                      </a:r>
                    </a:p>
                  </a:txBody>
                  <a:tcPr marL="91437" marR="91437" marT="45710" marB="4571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 Plan Pays 50% after CYD</a:t>
                      </a:r>
                    </a:p>
                  </a:txBody>
                  <a:tcPr marL="91437" marR="91437" marT="45710" marB="4571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79099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Crowns &amp; Dentures, Bridges, Dentures Periodontics, root canals</a:t>
                      </a:r>
                    </a:p>
                  </a:txBody>
                  <a:tcPr marL="91437" marR="91437" marT="45710" marB="45710"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88037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Class IV: Orthodontia</a:t>
                      </a:r>
                    </a:p>
                  </a:txBody>
                  <a:tcPr marL="91437" marR="91437" marT="45710" marB="45710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91437" marR="91437" marT="45710" marB="45710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91437" marR="91437" marT="45710" marB="4571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50864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Lifetime Maximum</a:t>
                      </a:r>
                    </a:p>
                  </a:txBody>
                  <a:tcPr marL="91437" marR="91437" marT="45710" marB="4571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$1,000</a:t>
                      </a:r>
                    </a:p>
                  </a:txBody>
                  <a:tcPr marL="91437" marR="91437" marT="45710" marB="45710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41702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Benefit –Children through Age 18</a:t>
                      </a:r>
                    </a:p>
                  </a:txBody>
                  <a:tcPr marL="91437" marR="91437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Plan Pays 50%</a:t>
                      </a:r>
                    </a:p>
                  </a:txBody>
                  <a:tcPr marL="91437" marR="91437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 Plan Pays 50%</a:t>
                      </a:r>
                    </a:p>
                  </a:txBody>
                  <a:tcPr marL="91437" marR="91437" marT="45710" marB="4571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72767">
                <a:tc gridSpan="3"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Must register on MyHumana.com for dental ID cards</a:t>
                      </a:r>
                      <a:endParaRPr lang="en-US" sz="1600" b="1" dirty="0"/>
                    </a:p>
                  </a:txBody>
                  <a:tcPr marL="91437" marR="91437" marT="45710" marB="45710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91437" marR="91437" marT="45713" marB="45713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91437" marR="91437" marT="45713" marB="45713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41702"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Diagnostic and preventive services do not accumulate towards the benefit maximum</a:t>
                      </a:r>
                    </a:p>
                  </a:txBody>
                  <a:tcPr marL="91437" marR="91437" marT="45710" marB="45710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91437" marR="91437" marT="45713" marB="45713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91437" marR="91437" marT="45713" marB="45713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E7076A9-693A-4FEC-9F32-CE5672146431}"/>
              </a:ext>
            </a:extLst>
          </p:cNvPr>
          <p:cNvSpPr/>
          <p:nvPr/>
        </p:nvSpPr>
        <p:spPr>
          <a:xfrm>
            <a:off x="0" y="0"/>
            <a:ext cx="557213" cy="6858000"/>
          </a:xfrm>
          <a:prstGeom prst="rect">
            <a:avLst/>
          </a:prstGeom>
          <a:gradFill flip="none" rotWithShape="1">
            <a:gsLst>
              <a:gs pos="0">
                <a:srgbClr val="041E41"/>
              </a:gs>
              <a:gs pos="100000">
                <a:srgbClr val="0075C9"/>
              </a:gs>
            </a:gsLst>
            <a:lin ang="135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8968" name="Rectangle 6">
            <a:extLst>
              <a:ext uri="{FF2B5EF4-FFF2-40B4-BE49-F238E27FC236}">
                <a16:creationId xmlns:a16="http://schemas.microsoft.com/office/drawing/2014/main" xmlns="" id="{F1849112-D7D4-4FF9-8D01-749E60283C78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804863" y="868363"/>
            <a:ext cx="8077200" cy="46037"/>
          </a:xfrm>
          <a:prstGeom prst="rect">
            <a:avLst/>
          </a:prstGeom>
          <a:gradFill rotWithShape="0">
            <a:gsLst>
              <a:gs pos="0">
                <a:srgbClr val="0075C9"/>
              </a:gs>
              <a:gs pos="5000">
                <a:srgbClr val="0075C9"/>
              </a:gs>
              <a:gs pos="100000">
                <a:srgbClr val="002E6D"/>
              </a:gs>
            </a:gsLst>
            <a:lin ang="168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C2494F-2627-4C1A-8DE7-A43BDF6F0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3" y="457200"/>
            <a:ext cx="7800975" cy="722313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4400" b="1" dirty="0">
                <a:latin typeface="+mn-lt"/>
              </a:rPr>
              <a:t>Dental Payroll Deductions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8104B11E-ABE5-4CFC-8599-C66F077FCB4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85800" y="1552575"/>
          <a:ext cx="8077200" cy="30956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2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190625">
                <a:tc>
                  <a:txBody>
                    <a:bodyPr/>
                    <a:lstStyle/>
                    <a:p>
                      <a:r>
                        <a:rPr lang="en-US" sz="1800" dirty="0"/>
                        <a:t>Tier of Coverage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Humana Dental PPO -  Base Plan</a:t>
                      </a:r>
                    </a:p>
                    <a:p>
                      <a:pPr algn="ctr"/>
                      <a:r>
                        <a:rPr lang="en-US" sz="1800" dirty="0"/>
                        <a:t>Semi-Monthly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Humana Dental PPO</a:t>
                      </a:r>
                    </a:p>
                    <a:p>
                      <a:pPr algn="ctr"/>
                      <a:r>
                        <a:rPr lang="en-US" sz="1800" dirty="0"/>
                        <a:t> Buy-Up Plan</a:t>
                      </a:r>
                    </a:p>
                    <a:p>
                      <a:pPr algn="ctr"/>
                      <a:r>
                        <a:rPr lang="en-US" sz="1800" dirty="0"/>
                        <a:t>Semi-Monthly</a:t>
                      </a: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7625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Employee Only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$0.00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$3.42</a:t>
                      </a: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7625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Employee + Spouse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$8.21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$15.11</a:t>
                      </a: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7625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Employee + Child(ren)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$14.28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$23.76</a:t>
                      </a: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7625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Employee + Family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$22.48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$35.44</a:t>
                      </a: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52337A7-E14E-4F14-9F4F-7C81EAB28196}"/>
              </a:ext>
            </a:extLst>
          </p:cNvPr>
          <p:cNvSpPr/>
          <p:nvPr/>
        </p:nvSpPr>
        <p:spPr>
          <a:xfrm>
            <a:off x="0" y="0"/>
            <a:ext cx="557213" cy="6858000"/>
          </a:xfrm>
          <a:prstGeom prst="rect">
            <a:avLst/>
          </a:prstGeom>
          <a:gradFill flip="none" rotWithShape="1">
            <a:gsLst>
              <a:gs pos="0">
                <a:srgbClr val="041E41"/>
              </a:gs>
              <a:gs pos="100000">
                <a:srgbClr val="0075C9"/>
              </a:gs>
            </a:gsLst>
            <a:lin ang="135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9967" name="Content Placeholder 7">
            <a:extLst>
              <a:ext uri="{FF2B5EF4-FFF2-40B4-BE49-F238E27FC236}">
                <a16:creationId xmlns:a16="http://schemas.microsoft.com/office/drawing/2014/main" xmlns="" id="{DC286683-C0DB-41E2-8B69-DDB2E2F4D9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938" y="6324600"/>
            <a:ext cx="8229600" cy="384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altLang="en-US" sz="2800"/>
          </a:p>
        </p:txBody>
      </p:sp>
      <p:sp>
        <p:nvSpPr>
          <p:cNvPr id="39968" name="Rectangle 9">
            <a:extLst>
              <a:ext uri="{FF2B5EF4-FFF2-40B4-BE49-F238E27FC236}">
                <a16:creationId xmlns:a16="http://schemas.microsoft.com/office/drawing/2014/main" xmlns="" id="{388BE588-2E67-43DD-9672-BEF951D86C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200" y="1295400"/>
            <a:ext cx="8077200" cy="26988"/>
          </a:xfrm>
          <a:prstGeom prst="rect">
            <a:avLst/>
          </a:prstGeom>
          <a:gradFill rotWithShape="0">
            <a:gsLst>
              <a:gs pos="0">
                <a:srgbClr val="0075C9"/>
              </a:gs>
              <a:gs pos="5000">
                <a:srgbClr val="0075C9"/>
              </a:gs>
              <a:gs pos="100000">
                <a:srgbClr val="002E6D"/>
              </a:gs>
            </a:gsLst>
            <a:lin ang="168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>
            <a:extLst>
              <a:ext uri="{FF2B5EF4-FFF2-40B4-BE49-F238E27FC236}">
                <a16:creationId xmlns:a16="http://schemas.microsoft.com/office/drawing/2014/main" xmlns="" id="{36908448-3108-469D-A486-1888269430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3525"/>
            <a:ext cx="8229600" cy="5588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sz="4000" b="1" dirty="0">
                <a:latin typeface="+mn-lt"/>
              </a:rPr>
              <a:t>Vision  Plan – Humana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2CC3907B-4555-42B0-B9E4-B461F3E99A8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71513" y="914400"/>
          <a:ext cx="8229600" cy="5891215"/>
        </p:xfrm>
        <a:graphic>
          <a:graphicData uri="http://schemas.openxmlformats.org/drawingml/2006/table">
            <a:tbl>
              <a:tblPr/>
              <a:tblGrid>
                <a:gridCol w="2743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65746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ヒラギノ角ゴ ProN W3" pitchFamily="-84" charset="-128"/>
                        </a:rPr>
                        <a:t>Services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ヒラギノ角ゴ ProN W3" pitchFamily="-84" charset="-128"/>
                        </a:rPr>
                        <a:t>Humana Vision Network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ヒラギノ角ゴ ProN W3" pitchFamily="-84" charset="-128"/>
                        </a:rPr>
                        <a:t>Non-Network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4608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ヒラギノ角ゴ ProN W3" pitchFamily="-84" charset="-128"/>
                        </a:rPr>
                        <a:t>Eye Exam (12 months)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 rowSpan="2"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ヒラギノ角ゴ ProN W3" pitchFamily="-84" charset="-128"/>
                        </a:rPr>
                        <a:t>$10 Copay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 rowSpan="2"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ヒラギノ角ゴ ProN W3" pitchFamily="-84" charset="-128"/>
                        </a:rPr>
                        <a:t>Up to $30 Allowance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9684">
                <a:tc rowSpan="2"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ヒラギノ角ゴ ProN W3" pitchFamily="-84" charset="-128"/>
                        </a:rPr>
                        <a:t>Contact Lens standard Exam (12 month)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15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ヒラギノ角ゴ ProN W3" pitchFamily="-84" charset="-128"/>
                        </a:rPr>
                        <a:t>Up to $55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ヒラギノ角ゴ ProN W3" pitchFamily="-84" charset="-128"/>
                        </a:rPr>
                        <a:t>Not covered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4608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ヒラギノ角ゴ ProN W3" pitchFamily="-84" charset="-128"/>
                        </a:rPr>
                        <a:t>Lenses (12 months)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ヒラギノ角ゴ ProN W3" pitchFamily="-84" charset="-128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ヒラギノ角ゴ ProN W3" pitchFamily="-84" charset="-128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4608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ヒラギノ角ゴ ProN W3" pitchFamily="-84" charset="-128"/>
                        </a:rPr>
                        <a:t>Single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 rowSpan="3"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ヒラギノ角ゴ ProN W3" pitchFamily="-84" charset="-128"/>
                        </a:rPr>
                        <a:t>$15 Copay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ヒラギノ角ゴ ProN W3" pitchFamily="-84" charset="-128"/>
                        </a:rPr>
                        <a:t>$25 Allowance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4608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ヒラギノ角ゴ ProN W3" pitchFamily="-84" charset="-128"/>
                        </a:rPr>
                        <a:t>Bifocal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ヒラギノ角ゴ ProN W3" pitchFamily="-84" charset="-128"/>
                        </a:rPr>
                        <a:t>$40 Allowance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4608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ヒラギノ角ゴ ProN W3" pitchFamily="-84" charset="-128"/>
                        </a:rPr>
                        <a:t>Trifocal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ヒラギノ角ゴ ProN W3" pitchFamily="-84" charset="-128"/>
                        </a:rPr>
                        <a:t>$60 Allowance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655565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ヒラギノ角ゴ ProN W3" pitchFamily="-84" charset="-128"/>
                        </a:rPr>
                        <a:t>Frames (24 months)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ヒラギノ角ゴ ProN W3" pitchFamily="-84" charset="-128"/>
                        </a:rPr>
                        <a:t>$130 Allowance + 20% discount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ヒラギノ角ゴ ProN W3" pitchFamily="-84" charset="-128"/>
                        </a:rPr>
                        <a:t>$65 Allowance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217476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ヒラギノ角ゴ ProN W3" pitchFamily="-84" charset="-128"/>
                        </a:rPr>
                        <a:t>Contact Lenses</a:t>
                      </a: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ヒラギノ角ゴ ProN W3" pitchFamily="-84" charset="-128"/>
                        </a:rPr>
                        <a:t>(in lieu of spectacle lenses and a frame)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ヒラギノ角ゴ ProN W3" pitchFamily="-84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ヒラギノ角ゴ ProN W3" pitchFamily="-84" charset="-128"/>
                        </a:rPr>
                        <a:t>$130 Allowance + 15% discount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ヒラギノ角ゴ ProN W3" pitchFamily="-84" charset="-128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ヒラギノ角ゴ ProN W3" pitchFamily="-84" charset="-128"/>
                        </a:rPr>
                        <a:t>$104 Allowance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74608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ヒラギノ角ゴ ProN W3" pitchFamily="-84" charset="-128"/>
                        </a:rPr>
                        <a:t>Medically Necessary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ヒラギノ角ゴ ProN W3" pitchFamily="-84" charset="-128"/>
                        </a:rPr>
                        <a:t>No Charge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ヒラギノ角ゴ ProN W3" pitchFamily="-84" charset="-128"/>
                        </a:rPr>
                        <a:t>$200 Allowance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74608">
                <a:tc gridSpan="3"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ヒラギノ角ゴ ProN W3" pitchFamily="-84" charset="-128"/>
                        </a:rPr>
                        <a:t>www.humana.com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74608">
                <a:tc gridSpan="3"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ヒラギノ角ゴ ProN W3" pitchFamily="-84" charset="-128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A702D95-DFEC-4D46-802C-1EBA30928E52}"/>
              </a:ext>
            </a:extLst>
          </p:cNvPr>
          <p:cNvSpPr/>
          <p:nvPr/>
        </p:nvSpPr>
        <p:spPr>
          <a:xfrm>
            <a:off x="0" y="0"/>
            <a:ext cx="557213" cy="6858000"/>
          </a:xfrm>
          <a:prstGeom prst="rect">
            <a:avLst/>
          </a:prstGeom>
          <a:gradFill flip="none" rotWithShape="1">
            <a:gsLst>
              <a:gs pos="0">
                <a:srgbClr val="041E41"/>
              </a:gs>
              <a:gs pos="100000">
                <a:srgbClr val="0075C9"/>
              </a:gs>
            </a:gsLst>
            <a:lin ang="135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1016" name="Rectangle 6">
            <a:extLst>
              <a:ext uri="{FF2B5EF4-FFF2-40B4-BE49-F238E27FC236}">
                <a16:creationId xmlns:a16="http://schemas.microsoft.com/office/drawing/2014/main" xmlns="" id="{C33B411E-37FD-4C77-9EAF-37A9721398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863" y="914400"/>
            <a:ext cx="8077200" cy="76200"/>
          </a:xfrm>
          <a:prstGeom prst="rect">
            <a:avLst/>
          </a:prstGeom>
          <a:gradFill rotWithShape="0">
            <a:gsLst>
              <a:gs pos="0">
                <a:srgbClr val="0075C9"/>
              </a:gs>
              <a:gs pos="5000">
                <a:srgbClr val="0075C9"/>
              </a:gs>
              <a:gs pos="100000">
                <a:srgbClr val="002E6D"/>
              </a:gs>
            </a:gsLst>
            <a:lin ang="168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469FD4-99D6-4ADB-A73B-F73F7D902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38" y="533400"/>
            <a:ext cx="8043862" cy="101917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4000" b="1" dirty="0">
                <a:latin typeface="+mn-lt"/>
              </a:rPr>
              <a:t>Vision Payroll Deductions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73F78B53-8791-4F90-8091-F3F3B5155F9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554163" y="1703388"/>
          <a:ext cx="7154862" cy="223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588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86897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241776">
                <a:tc>
                  <a:txBody>
                    <a:bodyPr/>
                    <a:lstStyle/>
                    <a:p>
                      <a:r>
                        <a:rPr lang="en-US" sz="1800" dirty="0"/>
                        <a:t>Tier of Coverage</a:t>
                      </a:r>
                    </a:p>
                  </a:txBody>
                  <a:tcPr marL="91436" marR="91436" marT="45729" marB="457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Humana Vision</a:t>
                      </a:r>
                    </a:p>
                  </a:txBody>
                  <a:tcPr marL="91436" marR="91436" marT="45729" marB="45729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6712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Employee Only</a:t>
                      </a:r>
                    </a:p>
                  </a:txBody>
                  <a:tcPr marL="91436" marR="91436" marT="45729" marB="457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$0.00</a:t>
                      </a:r>
                    </a:p>
                  </a:txBody>
                  <a:tcPr marL="91436" marR="91436" marT="45729" marB="45729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96712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Family</a:t>
                      </a:r>
                    </a:p>
                  </a:txBody>
                  <a:tcPr marL="91436" marR="91436" marT="45729" marB="457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$1.88</a:t>
                      </a:r>
                    </a:p>
                  </a:txBody>
                  <a:tcPr marL="91436" marR="91436" marT="45729" marB="45729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5821E54-9200-45AE-9636-CA68C057EA51}"/>
              </a:ext>
            </a:extLst>
          </p:cNvPr>
          <p:cNvSpPr/>
          <p:nvPr/>
        </p:nvSpPr>
        <p:spPr>
          <a:xfrm>
            <a:off x="0" y="0"/>
            <a:ext cx="557213" cy="6858000"/>
          </a:xfrm>
          <a:prstGeom prst="rect">
            <a:avLst/>
          </a:prstGeom>
          <a:gradFill flip="none" rotWithShape="1">
            <a:gsLst>
              <a:gs pos="0">
                <a:srgbClr val="041E41"/>
              </a:gs>
              <a:gs pos="100000">
                <a:srgbClr val="0075C9"/>
              </a:gs>
            </a:gsLst>
            <a:lin ang="135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2003" name="Content Placeholder 7">
            <a:extLst>
              <a:ext uri="{FF2B5EF4-FFF2-40B4-BE49-F238E27FC236}">
                <a16:creationId xmlns:a16="http://schemas.microsoft.com/office/drawing/2014/main" xmlns="" id="{7DEED3BA-32C2-4B7A-925E-9B1C9A39DD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938" y="6324600"/>
            <a:ext cx="8229600" cy="384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altLang="en-US" sz="2800"/>
          </a:p>
        </p:txBody>
      </p:sp>
      <p:sp>
        <p:nvSpPr>
          <p:cNvPr id="42004" name="Rectangle 9">
            <a:extLst>
              <a:ext uri="{FF2B5EF4-FFF2-40B4-BE49-F238E27FC236}">
                <a16:creationId xmlns:a16="http://schemas.microsoft.com/office/drawing/2014/main" xmlns="" id="{54EC5F6C-31D1-43A1-959C-B8D9A844B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200" y="1295400"/>
            <a:ext cx="8077200" cy="26988"/>
          </a:xfrm>
          <a:prstGeom prst="rect">
            <a:avLst/>
          </a:prstGeom>
          <a:gradFill rotWithShape="0">
            <a:gsLst>
              <a:gs pos="0">
                <a:srgbClr val="0075C9"/>
              </a:gs>
              <a:gs pos="5000">
                <a:srgbClr val="0075C9"/>
              </a:gs>
              <a:gs pos="100000">
                <a:srgbClr val="002E6D"/>
              </a:gs>
            </a:gsLst>
            <a:lin ang="168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>
            <a:extLst>
              <a:ext uri="{FF2B5EF4-FFF2-40B4-BE49-F238E27FC236}">
                <a16:creationId xmlns:a16="http://schemas.microsoft.com/office/drawing/2014/main" xmlns="" id="{398DD918-0FED-41FC-8D63-3DD655E8A4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3525"/>
            <a:ext cx="8229600" cy="558800"/>
          </a:xfrm>
        </p:spPr>
        <p:txBody>
          <a:bodyPr/>
          <a:lstStyle/>
          <a:p>
            <a:pPr eaLnBrk="1" hangingPunct="1"/>
            <a:r>
              <a:rPr lang="en-US" altLang="en-US" b="1"/>
              <a:t>Vision  Plan – Humana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91A6B54F-A179-4A6B-9F6E-217D05D8EF3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85800" y="1152525"/>
          <a:ext cx="8229600" cy="51212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6583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583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583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5835">
                <a:tc>
                  <a:txBody>
                    <a:bodyPr/>
                    <a:lstStyle/>
                    <a:p>
                      <a:pPr algn="r"/>
                      <a:endParaRPr lang="en-US" sz="1800" dirty="0"/>
                    </a:p>
                  </a:txBody>
                  <a:tcPr marT="45718" marB="45718"/>
                </a:tc>
                <a:tc rowSpan="3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5835">
                <a:tc>
                  <a:txBody>
                    <a:bodyPr/>
                    <a:lstStyle/>
                    <a:p>
                      <a:pPr algn="r"/>
                      <a:endParaRPr lang="en-US" sz="1800" dirty="0"/>
                    </a:p>
                  </a:txBody>
                  <a:tcPr marT="45718" marB="45718"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5835">
                <a:tc>
                  <a:txBody>
                    <a:bodyPr/>
                    <a:lstStyle/>
                    <a:p>
                      <a:pPr algn="r"/>
                      <a:endParaRPr lang="en-US" sz="1800" dirty="0"/>
                    </a:p>
                  </a:txBody>
                  <a:tcPr marT="45718" marB="45718"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40121">
                <a:tc>
                  <a:txBody>
                    <a:bodyPr/>
                    <a:lstStyle/>
                    <a:p>
                      <a:pPr algn="l"/>
                      <a:endParaRPr lang="en-US" sz="18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188808">
                <a:tc>
                  <a:txBody>
                    <a:bodyPr/>
                    <a:lstStyle/>
                    <a:p>
                      <a:pPr algn="l"/>
                      <a:endParaRPr lang="en-US" sz="18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8" marB="45718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65778">
                <a:tc>
                  <a:txBody>
                    <a:bodyPr/>
                    <a:lstStyle/>
                    <a:p>
                      <a:pPr algn="l"/>
                      <a:endParaRPr lang="en-US" sz="18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65778">
                <a:tc gridSpan="3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8" marB="45718"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7" marB="45717"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7" marB="45717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65778">
                <a:tc gridSpan="3">
                  <a:txBody>
                    <a:bodyPr/>
                    <a:lstStyle/>
                    <a:p>
                      <a:pPr algn="l"/>
                      <a:endParaRPr lang="en-US" sz="1800" dirty="0"/>
                    </a:p>
                  </a:txBody>
                  <a:tcPr marT="45718" marB="45718"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7" marB="45717"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7" marB="45717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CF3C05D-7DA0-48CD-91F3-2CDEDBB6BB79}"/>
              </a:ext>
            </a:extLst>
          </p:cNvPr>
          <p:cNvSpPr/>
          <p:nvPr/>
        </p:nvSpPr>
        <p:spPr>
          <a:xfrm>
            <a:off x="0" y="0"/>
            <a:ext cx="557213" cy="6858000"/>
          </a:xfrm>
          <a:prstGeom prst="rect">
            <a:avLst/>
          </a:prstGeom>
          <a:gradFill flip="none" rotWithShape="1">
            <a:gsLst>
              <a:gs pos="0">
                <a:srgbClr val="041E41"/>
              </a:gs>
              <a:gs pos="100000">
                <a:srgbClr val="0075C9"/>
              </a:gs>
            </a:gsLst>
            <a:lin ang="135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3059" name="Rectangle 6">
            <a:extLst>
              <a:ext uri="{FF2B5EF4-FFF2-40B4-BE49-F238E27FC236}">
                <a16:creationId xmlns:a16="http://schemas.microsoft.com/office/drawing/2014/main" xmlns="" id="{7418FAD7-24D8-4BDE-BB3D-61B3A68F82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863" y="914400"/>
            <a:ext cx="8077200" cy="76200"/>
          </a:xfrm>
          <a:prstGeom prst="rect">
            <a:avLst/>
          </a:prstGeom>
          <a:gradFill rotWithShape="0">
            <a:gsLst>
              <a:gs pos="0">
                <a:srgbClr val="0075C9"/>
              </a:gs>
              <a:gs pos="5000">
                <a:srgbClr val="0075C9"/>
              </a:gs>
              <a:gs pos="100000">
                <a:srgbClr val="002E6D"/>
              </a:gs>
            </a:gsLst>
            <a:lin ang="168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43060" name="Object 6">
            <a:extLst>
              <a:ext uri="{FF2B5EF4-FFF2-40B4-BE49-F238E27FC236}">
                <a16:creationId xmlns:a16="http://schemas.microsoft.com/office/drawing/2014/main" xmlns="" id="{B1ED8F57-816C-46F1-88C6-A9CDCC5DF3A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7213" y="0"/>
          <a:ext cx="8572500" cy="678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Acrobat Document" r:id="rId4" imgW="3886052" imgH="5029200" progId="Acrobat.Document.2015">
                  <p:embed/>
                </p:oleObj>
              </mc:Choice>
              <mc:Fallback>
                <p:oleObj name="Acrobat Document" r:id="rId4" imgW="3886052" imgH="5029200" progId="Acrobat.Document.2015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213" y="0"/>
                        <a:ext cx="8572500" cy="678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3061" name="Picture 1">
            <a:extLst>
              <a:ext uri="{FF2B5EF4-FFF2-40B4-BE49-F238E27FC236}">
                <a16:creationId xmlns:a16="http://schemas.microsoft.com/office/drawing/2014/main" xmlns="" id="{BB3448C7-2720-4E5A-927B-37DE45D1B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0"/>
            <a:ext cx="85582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xmlns="" id="{2E28DE70-2FF5-4147-A7A9-0074C68019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8638" y="142875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sz="3600" b="1" dirty="0">
                <a:latin typeface="+mn-lt"/>
              </a:rPr>
              <a:t>Open Enrollment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EAD1BC-48F5-4BC2-AD18-8D114351AC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198563"/>
            <a:ext cx="7696200" cy="46990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baseline="30000" dirty="0"/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en-US" sz="900" dirty="0"/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dirty="0"/>
              <a:t>Time of year employees and their dependents can make changes to their benefit plans offered through the City.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dirty="0"/>
              <a:t>Benefit changes are required to be done through Bentek, our online enrollment system.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dirty="0"/>
              <a:t>Remember to re-elect </a:t>
            </a:r>
            <a:r>
              <a:rPr lang="en-US" dirty="0" smtClean="0"/>
              <a:t>Flexible Spending Account (FSA) </a:t>
            </a:r>
            <a:r>
              <a:rPr lang="en-US" dirty="0"/>
              <a:t>and update beneficiaries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en-US" sz="900" dirty="0"/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dirty="0"/>
              <a:t>Elections will be effective October 1, </a:t>
            </a:r>
            <a:r>
              <a:rPr lang="en-US" dirty="0" smtClean="0"/>
              <a:t>2023.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25F3F96-7C93-4CFD-810B-876DCCBCD483}"/>
              </a:ext>
            </a:extLst>
          </p:cNvPr>
          <p:cNvSpPr/>
          <p:nvPr/>
        </p:nvSpPr>
        <p:spPr>
          <a:xfrm>
            <a:off x="0" y="0"/>
            <a:ext cx="557213" cy="6858000"/>
          </a:xfrm>
          <a:prstGeom prst="rect">
            <a:avLst/>
          </a:prstGeom>
          <a:gradFill flip="none" rotWithShape="1">
            <a:gsLst>
              <a:gs pos="0">
                <a:srgbClr val="041E41"/>
              </a:gs>
              <a:gs pos="100000">
                <a:srgbClr val="0075C9"/>
              </a:gs>
            </a:gsLst>
            <a:lin ang="135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487" name="Rectangle 6">
            <a:extLst>
              <a:ext uri="{FF2B5EF4-FFF2-40B4-BE49-F238E27FC236}">
                <a16:creationId xmlns:a16="http://schemas.microsoft.com/office/drawing/2014/main" xmlns="" id="{6C4ACEE0-7A47-4E32-A12C-5B3E2A3824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169988"/>
            <a:ext cx="8077200" cy="28575"/>
          </a:xfrm>
          <a:prstGeom prst="rect">
            <a:avLst/>
          </a:prstGeom>
          <a:gradFill rotWithShape="0">
            <a:gsLst>
              <a:gs pos="0">
                <a:srgbClr val="0075C9"/>
              </a:gs>
              <a:gs pos="5000">
                <a:srgbClr val="0075C9"/>
              </a:gs>
              <a:gs pos="100000">
                <a:srgbClr val="002E6D"/>
              </a:gs>
            </a:gsLst>
            <a:lin ang="168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>
            <a:extLst>
              <a:ext uri="{FF2B5EF4-FFF2-40B4-BE49-F238E27FC236}">
                <a16:creationId xmlns:a16="http://schemas.microsoft.com/office/drawing/2014/main" xmlns="" id="{6982101B-99CD-405A-A6F5-C3026DE9F9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7213" y="150813"/>
            <a:ext cx="8229600" cy="7874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sz="4000" b="1" dirty="0">
                <a:latin typeface="+mn-lt"/>
              </a:rPr>
              <a:t>Flexible Spending Accounts</a:t>
            </a:r>
          </a:p>
        </p:txBody>
      </p:sp>
      <p:sp>
        <p:nvSpPr>
          <p:cNvPr id="44035" name="Content Placeholder 3">
            <a:extLst>
              <a:ext uri="{FF2B5EF4-FFF2-40B4-BE49-F238E27FC236}">
                <a16:creationId xmlns:a16="http://schemas.microsoft.com/office/drawing/2014/main" xmlns="" id="{6532E5C2-E78F-44C7-8457-99CD2E9EBD6B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85800" y="1189038"/>
            <a:ext cx="4114800" cy="4602162"/>
          </a:xfrm>
        </p:spPr>
        <p:txBody>
          <a:bodyPr/>
          <a:lstStyle/>
          <a:p>
            <a:pPr eaLnBrk="1" hangingPunct="1"/>
            <a:r>
              <a:rPr lang="en-US" altLang="en-US" sz="1800" b="1" dirty="0"/>
              <a:t>Health Care Reimbursement Account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1600" dirty="0"/>
              <a:t>Annual maximum </a:t>
            </a:r>
            <a:r>
              <a:rPr lang="en-US" altLang="en-US" sz="1600" b="1" dirty="0" smtClean="0"/>
              <a:t>$3,050</a:t>
            </a:r>
            <a:endParaRPr lang="en-US" altLang="en-US" sz="1600" b="1" dirty="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1600" dirty="0"/>
              <a:t>Money will not be taxable income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1600" dirty="0"/>
              <a:t>Used to offset the cost of a wide variety of eligible health expenses that generate out of pocket costs to you and your qualified dependents.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1600" b="1" dirty="0"/>
              <a:t>$570 </a:t>
            </a:r>
            <a:r>
              <a:rPr lang="en-US" altLang="en-US" sz="1600" dirty="0"/>
              <a:t>Rollover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1600" dirty="0"/>
              <a:t>Reimbursed for qualified expenses set forth by the I.R.S.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1600" b="1" dirty="0"/>
              <a:t>Entire Health Care FSA election is available to you on the first day coverage is effective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1600" dirty="0"/>
              <a:t>Sample list of qualified eligible expenses are listed in your Employee Benefit Handbook .  </a:t>
            </a:r>
            <a:r>
              <a:rPr lang="en-US" altLang="en-US" sz="1800" dirty="0"/>
              <a:t>	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1800" dirty="0"/>
              <a:t>FSA Store</a:t>
            </a:r>
          </a:p>
        </p:txBody>
      </p:sp>
      <p:sp>
        <p:nvSpPr>
          <p:cNvPr id="44036" name="Content Placeholder 4">
            <a:extLst>
              <a:ext uri="{FF2B5EF4-FFF2-40B4-BE49-F238E27FC236}">
                <a16:creationId xmlns:a16="http://schemas.microsoft.com/office/drawing/2014/main" xmlns="" id="{8B82FD6D-9B77-48D2-9484-682F39EE1E31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4876800" y="1189038"/>
            <a:ext cx="3810000" cy="4510087"/>
          </a:xfrm>
        </p:spPr>
        <p:txBody>
          <a:bodyPr/>
          <a:lstStyle/>
          <a:p>
            <a:pPr eaLnBrk="1" hangingPunct="1"/>
            <a:r>
              <a:rPr lang="en-US" altLang="en-US" sz="1800" b="1"/>
              <a:t>Dependent Care Reimbursement Account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1600"/>
              <a:t>Annual Maximum of $5,000 if you are single or married and file a joint tax return ($2,500) if you are married and file a separate tax return)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1600"/>
              <a:t>Work-related day care expenses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1600"/>
              <a:t>Qualified expenses include adult and child day care centers, preschool, and before/after school care for eligible children and adults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1600" b="1"/>
              <a:t>Unlike Health Care FSA, you will only be reimbursed up to the amount that has been deducted from your paycheck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endParaRPr lang="en-US" altLang="en-US" sz="18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C4447D8-7EF7-4E6E-A685-2C43FB32A00D}"/>
              </a:ext>
            </a:extLst>
          </p:cNvPr>
          <p:cNvSpPr/>
          <p:nvPr/>
        </p:nvSpPr>
        <p:spPr>
          <a:xfrm>
            <a:off x="0" y="0"/>
            <a:ext cx="557213" cy="6858000"/>
          </a:xfrm>
          <a:prstGeom prst="rect">
            <a:avLst/>
          </a:prstGeom>
          <a:gradFill flip="none" rotWithShape="1">
            <a:gsLst>
              <a:gs pos="0">
                <a:srgbClr val="041E41"/>
              </a:gs>
              <a:gs pos="100000">
                <a:srgbClr val="0075C9"/>
              </a:gs>
            </a:gsLst>
            <a:lin ang="135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4041" name="Rectangle 6">
            <a:extLst>
              <a:ext uri="{FF2B5EF4-FFF2-40B4-BE49-F238E27FC236}">
                <a16:creationId xmlns:a16="http://schemas.microsoft.com/office/drawing/2014/main" xmlns="" id="{05F10509-D341-4186-8D72-90DF5033FE32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85800" y="914400"/>
            <a:ext cx="8077200" cy="46038"/>
          </a:xfrm>
          <a:prstGeom prst="rect">
            <a:avLst/>
          </a:prstGeom>
          <a:gradFill rotWithShape="0">
            <a:gsLst>
              <a:gs pos="0">
                <a:srgbClr val="0075C9"/>
              </a:gs>
              <a:gs pos="5000">
                <a:srgbClr val="0075C9"/>
              </a:gs>
              <a:gs pos="100000">
                <a:srgbClr val="002E6D"/>
              </a:gs>
            </a:gsLst>
            <a:lin ang="168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>
            <a:extLst>
              <a:ext uri="{FF2B5EF4-FFF2-40B4-BE49-F238E27FC236}">
                <a16:creationId xmlns:a16="http://schemas.microsoft.com/office/drawing/2014/main" xmlns="" id="{CDD1FDB3-2FFB-4881-BE8A-536970FD0C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7213" y="312738"/>
            <a:ext cx="8423275" cy="890587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sz="3600" b="1" dirty="0">
                <a:latin typeface="+mn-lt"/>
              </a:rPr>
              <a:t>Basic Life and AD&amp;D – Lincoln Financial</a:t>
            </a:r>
          </a:p>
        </p:txBody>
      </p:sp>
      <p:sp>
        <p:nvSpPr>
          <p:cNvPr id="46083" name="Content Placeholder 2">
            <a:extLst>
              <a:ext uri="{FF2B5EF4-FFF2-40B4-BE49-F238E27FC236}">
                <a16:creationId xmlns:a16="http://schemas.microsoft.com/office/drawing/2014/main" xmlns="" id="{321065FA-029A-4F07-A5B6-27E77F20238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600200"/>
            <a:ext cx="7859713" cy="4525963"/>
          </a:xfrm>
        </p:spPr>
        <p:txBody>
          <a:bodyPr/>
          <a:lstStyle/>
          <a:p>
            <a:pPr eaLnBrk="1" hangingPunct="1"/>
            <a:r>
              <a:rPr lang="en-US" altLang="en-US" sz="2800" b="1"/>
              <a:t>Basic Life and AD&amp;D</a:t>
            </a:r>
          </a:p>
          <a:p>
            <a:pPr lvl="1" eaLnBrk="1" hangingPunct="1"/>
            <a:r>
              <a:rPr lang="en-US" altLang="en-US" sz="2800"/>
              <a:t>Provided by the city at no cost to Full-Time employees working a minimum of 30 hours per week</a:t>
            </a:r>
          </a:p>
          <a:p>
            <a:pPr lvl="1" eaLnBrk="1" hangingPunct="1"/>
            <a:r>
              <a:rPr lang="en-US" altLang="en-US" sz="2800" b="1">
                <a:solidFill>
                  <a:schemeClr val="accent1"/>
                </a:solidFill>
              </a:rPr>
              <a:t>$15,000 </a:t>
            </a:r>
            <a:r>
              <a:rPr lang="en-US" altLang="en-US" sz="2800"/>
              <a:t>Life and AD&amp;D Benefit</a:t>
            </a:r>
          </a:p>
          <a:p>
            <a:pPr lvl="1" eaLnBrk="1" hangingPunct="1"/>
            <a:r>
              <a:rPr lang="en-US" altLang="en-US" sz="2800"/>
              <a:t>Update Beneficiaries as needed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B02C5CA-B9C3-44D0-9418-F319BA7707D4}"/>
              </a:ext>
            </a:extLst>
          </p:cNvPr>
          <p:cNvSpPr/>
          <p:nvPr/>
        </p:nvSpPr>
        <p:spPr>
          <a:xfrm>
            <a:off x="0" y="0"/>
            <a:ext cx="557213" cy="6858000"/>
          </a:xfrm>
          <a:prstGeom prst="rect">
            <a:avLst/>
          </a:prstGeom>
          <a:gradFill flip="none" rotWithShape="1">
            <a:gsLst>
              <a:gs pos="0">
                <a:srgbClr val="041E41"/>
              </a:gs>
              <a:gs pos="100000">
                <a:srgbClr val="0075C9"/>
              </a:gs>
            </a:gsLst>
            <a:lin ang="135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6086" name="Rectangle 6">
            <a:extLst>
              <a:ext uri="{FF2B5EF4-FFF2-40B4-BE49-F238E27FC236}">
                <a16:creationId xmlns:a16="http://schemas.microsoft.com/office/drawing/2014/main" xmlns="" id="{47F3E2F6-6AD2-46C6-82D2-E8A099A9B5E1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763588" y="1165225"/>
            <a:ext cx="8077200" cy="46038"/>
          </a:xfrm>
          <a:prstGeom prst="rect">
            <a:avLst/>
          </a:prstGeom>
          <a:gradFill rotWithShape="0">
            <a:gsLst>
              <a:gs pos="0">
                <a:srgbClr val="0075C9"/>
              </a:gs>
              <a:gs pos="5000">
                <a:srgbClr val="0075C9"/>
              </a:gs>
              <a:gs pos="100000">
                <a:srgbClr val="002E6D"/>
              </a:gs>
            </a:gsLst>
            <a:lin ang="168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D65401-A659-4456-998A-18B1F0F57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610600" cy="762000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b="1" dirty="0">
                <a:latin typeface="+mn-lt"/>
              </a:rPr>
              <a:t>Voluntary Life Insurance </a:t>
            </a:r>
            <a:br>
              <a:rPr lang="en-US" sz="3200" b="1" dirty="0">
                <a:latin typeface="+mn-lt"/>
              </a:rPr>
            </a:br>
            <a:r>
              <a:rPr lang="en-US" sz="3200" b="1" dirty="0">
                <a:latin typeface="+mn-lt"/>
              </a:rPr>
              <a:t> Lincoln Financial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E911739-C4D7-48A5-AEFC-5E09B3862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588" y="1295400"/>
            <a:ext cx="7923212" cy="4343400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/>
              <a:t>Employee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/>
              <a:t>Increments of $10,000 to a maximum of 5 times salary not to exceed $500,000. 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/>
              <a:t>Employees can add up to 20K / 10K for spouses without EOI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/>
              <a:t>Reduction in benefit at age 65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/>
              <a:t>Spouse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/>
              <a:t>Employee must apply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/>
              <a:t>Increments of $5,000 up to 50% of employee amount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/>
              <a:t>Dependent Children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/>
              <a:t>Employee must apply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/>
              <a:t> $10,000 Benefit Amount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Rates vary depending on age and benefit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Evidence of Insurability is required if current employee and newly enrolling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EOI must be done online not on paper as before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2B4D9C5-6EFA-4AB8-8C6A-241AB291B6E6}"/>
              </a:ext>
            </a:extLst>
          </p:cNvPr>
          <p:cNvSpPr/>
          <p:nvPr/>
        </p:nvSpPr>
        <p:spPr>
          <a:xfrm>
            <a:off x="0" y="0"/>
            <a:ext cx="557213" cy="6858000"/>
          </a:xfrm>
          <a:prstGeom prst="rect">
            <a:avLst/>
          </a:prstGeom>
          <a:gradFill flip="none" rotWithShape="1">
            <a:gsLst>
              <a:gs pos="0">
                <a:srgbClr val="041E41"/>
              </a:gs>
              <a:gs pos="100000">
                <a:srgbClr val="0075C9"/>
              </a:gs>
            </a:gsLst>
            <a:lin ang="135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7112" name="Rectangle 6">
            <a:extLst>
              <a:ext uri="{FF2B5EF4-FFF2-40B4-BE49-F238E27FC236}">
                <a16:creationId xmlns:a16="http://schemas.microsoft.com/office/drawing/2014/main" xmlns="" id="{0CB8029B-E497-4339-8C10-6C8D7A1C6330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763588" y="1165225"/>
            <a:ext cx="8077200" cy="46038"/>
          </a:xfrm>
          <a:prstGeom prst="rect">
            <a:avLst/>
          </a:prstGeom>
          <a:gradFill rotWithShape="0">
            <a:gsLst>
              <a:gs pos="0">
                <a:srgbClr val="0075C9"/>
              </a:gs>
              <a:gs pos="5000">
                <a:srgbClr val="0075C9"/>
              </a:gs>
              <a:gs pos="100000">
                <a:srgbClr val="002E6D"/>
              </a:gs>
            </a:gsLst>
            <a:lin ang="168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550973A-213C-C500-3A7D-1266BA18BF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1" y="0"/>
            <a:ext cx="7162798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3553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7142559" cy="4572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Short Term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Disability – Lincoln Financial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762000"/>
            <a:ext cx="8610600" cy="5638800"/>
          </a:xfrm>
        </p:spPr>
        <p:txBody>
          <a:bodyPr/>
          <a:lstStyle/>
          <a:p>
            <a:r>
              <a:rPr lang="en-US" sz="1600" b="1" dirty="0" smtClean="0">
                <a:solidFill>
                  <a:srgbClr val="002060"/>
                </a:solidFill>
              </a:rPr>
              <a:t>Eligible:</a:t>
            </a:r>
            <a:r>
              <a:rPr lang="en-US" sz="1600" b="1" dirty="0" smtClean="0">
                <a:solidFill>
                  <a:srgbClr val="C00000"/>
                </a:solidFill>
              </a:rPr>
              <a:t>  All employees who work over 30 Hours per week</a:t>
            </a:r>
          </a:p>
          <a:p>
            <a:r>
              <a:rPr lang="en-US" sz="1600" b="1" dirty="0" smtClean="0">
                <a:solidFill>
                  <a:srgbClr val="002060"/>
                </a:solidFill>
              </a:rPr>
              <a:t>Weekly Benefit:  </a:t>
            </a:r>
            <a:r>
              <a:rPr lang="en-US" sz="1600" b="1" dirty="0" smtClean="0">
                <a:solidFill>
                  <a:srgbClr val="C00000"/>
                </a:solidFill>
              </a:rPr>
              <a:t>60% of Weekly Earnings</a:t>
            </a:r>
          </a:p>
          <a:p>
            <a:r>
              <a:rPr lang="en-US" sz="1600" b="1" dirty="0" smtClean="0">
                <a:solidFill>
                  <a:srgbClr val="C00000"/>
                </a:solidFill>
              </a:rPr>
              <a:t>To make up the remaining 40% you may use your available sick time then vacation </a:t>
            </a:r>
          </a:p>
          <a:p>
            <a:r>
              <a:rPr lang="en-US" sz="1600" b="1" dirty="0" smtClean="0">
                <a:solidFill>
                  <a:srgbClr val="002060"/>
                </a:solidFill>
              </a:rPr>
              <a:t>Weekly Maximum Benefit: </a:t>
            </a:r>
            <a:r>
              <a:rPr lang="en-US" sz="1600" b="1" dirty="0" smtClean="0">
                <a:solidFill>
                  <a:srgbClr val="C00000"/>
                </a:solidFill>
              </a:rPr>
              <a:t>$1,500</a:t>
            </a:r>
          </a:p>
          <a:p>
            <a:r>
              <a:rPr lang="en-US" sz="1600" b="1" dirty="0" smtClean="0">
                <a:solidFill>
                  <a:srgbClr val="002060"/>
                </a:solidFill>
              </a:rPr>
              <a:t>Benefit Waiting Period: </a:t>
            </a:r>
            <a:r>
              <a:rPr lang="en-US" sz="1600" b="1" dirty="0" smtClean="0">
                <a:solidFill>
                  <a:srgbClr val="C00000"/>
                </a:solidFill>
              </a:rPr>
              <a:t>7 Calendar Days for Accident and Sickness</a:t>
            </a:r>
          </a:p>
          <a:p>
            <a:r>
              <a:rPr lang="en-US" sz="1600" b="1" dirty="0" smtClean="0">
                <a:solidFill>
                  <a:srgbClr val="002060"/>
                </a:solidFill>
              </a:rPr>
              <a:t>Duration of Benefit:  </a:t>
            </a:r>
            <a:r>
              <a:rPr lang="en-US" sz="1600" b="1" dirty="0" smtClean="0">
                <a:solidFill>
                  <a:srgbClr val="C00000"/>
                </a:solidFill>
              </a:rPr>
              <a:t>13 Weeks</a:t>
            </a:r>
          </a:p>
          <a:p>
            <a:r>
              <a:rPr lang="en-US" sz="1600" b="1" dirty="0" smtClean="0">
                <a:solidFill>
                  <a:srgbClr val="C00000"/>
                </a:solidFill>
              </a:rPr>
              <a:t>Process:  Request FMLA Forms for the illness/accident</a:t>
            </a:r>
          </a:p>
          <a:p>
            <a:r>
              <a:rPr lang="en-US" sz="1600" b="1" dirty="0" smtClean="0">
                <a:solidFill>
                  <a:srgbClr val="002060"/>
                </a:solidFill>
              </a:rPr>
              <a:t>Short Term Disability Claim Includes completing: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C00000"/>
                </a:solidFill>
              </a:rPr>
              <a:t>Employer Information; Copy of Job Description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C00000"/>
                </a:solidFill>
              </a:rPr>
              <a:t>Employee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C00000"/>
                </a:solidFill>
              </a:rPr>
              <a:t>Physician Statement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C00000"/>
                </a:solidFill>
              </a:rPr>
              <a:t>Authorization for Release of Additional Medical Information</a:t>
            </a:r>
          </a:p>
          <a:p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</a:rPr>
              <a:t>Intake Options</a:t>
            </a:r>
            <a:endParaRPr lang="en-US" sz="1600" b="1" dirty="0" smtClean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C00000"/>
                </a:solidFill>
              </a:rPr>
              <a:t>Telephonic Intake (866-STD-CALL) –Preferred method – speak to a representative – 7 a.m. to 7 p.m. CST Mon-Thurs; 7 a.m. to 5 p.m. Fri. 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Turnaround time:  24 business hours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C00000"/>
                </a:solidFill>
              </a:rPr>
              <a:t>Email – </a:t>
            </a:r>
            <a:r>
              <a:rPr lang="en-US" sz="1600" b="1" dirty="0" smtClean="0">
                <a:solidFill>
                  <a:srgbClr val="C00000"/>
                </a:solidFill>
                <a:hlinkClick r:id="rId3"/>
              </a:rPr>
              <a:t>Disabilityclaims@lfg.com</a:t>
            </a:r>
            <a:r>
              <a:rPr lang="en-US" sz="1600" b="1" dirty="0" smtClean="0">
                <a:solidFill>
                  <a:srgbClr val="C00000"/>
                </a:solidFill>
              </a:rPr>
              <a:t>  Turnaround time: 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24 business hours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C00000"/>
                </a:solidFill>
              </a:rPr>
              <a:t>Mail – The Lincoln National Life Insurance Co., PO Box 2609, Omaha, NE  68103 – 3 business 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C00000"/>
                </a:solidFill>
              </a:rPr>
              <a:t>FAX: 800-922-3503  - 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within 3 business days</a:t>
            </a:r>
            <a:endParaRPr lang="en-US" sz="1600" b="1" dirty="0" smtClean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1" dirty="0" smtClean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3680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ACA1028-6937-49B6-BEF1-E1249A802918}"/>
              </a:ext>
            </a:extLst>
          </p:cNvPr>
          <p:cNvSpPr/>
          <p:nvPr/>
        </p:nvSpPr>
        <p:spPr>
          <a:xfrm>
            <a:off x="1104900" y="1468438"/>
            <a:ext cx="2209800" cy="3581400"/>
          </a:xfrm>
          <a:prstGeom prst="rect">
            <a:avLst/>
          </a:prstGeom>
          <a:solidFill>
            <a:srgbClr val="5087C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chemeClr val="accent3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CB687D6-34D0-4D09-9998-2B9D2DD9DA4E}"/>
              </a:ext>
            </a:extLst>
          </p:cNvPr>
          <p:cNvSpPr/>
          <p:nvPr/>
        </p:nvSpPr>
        <p:spPr>
          <a:xfrm>
            <a:off x="3581400" y="1468438"/>
            <a:ext cx="2209800" cy="3581400"/>
          </a:xfrm>
          <a:prstGeom prst="rect">
            <a:avLst/>
          </a:prstGeom>
          <a:solidFill>
            <a:srgbClr val="4A898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chemeClr val="accent3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54ECDC-109A-4808-94E0-79C354DBF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0"/>
            <a:ext cx="8213725" cy="457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LINCOLN FINANCIAL Value-added benefits included</a:t>
            </a:r>
          </a:p>
        </p:txBody>
      </p:sp>
      <p:sp>
        <p:nvSpPr>
          <p:cNvPr id="23558" name="TextBox 7">
            <a:extLst>
              <a:ext uri="{FF2B5EF4-FFF2-40B4-BE49-F238E27FC236}">
                <a16:creationId xmlns:a16="http://schemas.microsoft.com/office/drawing/2014/main" xmlns="" id="{66CAD264-7BD5-4F4A-9A43-2435DA60F6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3500" y="2236788"/>
            <a:ext cx="1752600" cy="646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lvl="1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i="1" kern="0" dirty="0">
                <a:solidFill>
                  <a:schemeClr val="bg1"/>
                </a:solidFill>
                <a:ea typeface="+mn-ea"/>
              </a:rPr>
              <a:t>TravelConnect</a:t>
            </a:r>
            <a:r>
              <a:rPr lang="en-US" altLang="en-US" kern="0" baseline="30000" dirty="0">
                <a:solidFill>
                  <a:schemeClr val="bg1"/>
                </a:solidFill>
                <a:ea typeface="+mn-ea"/>
              </a:rPr>
              <a:t>SM </a:t>
            </a:r>
            <a:r>
              <a:rPr lang="en-US" altLang="en-US" kern="0" dirty="0">
                <a:solidFill>
                  <a:schemeClr val="bg1"/>
                </a:solidFill>
                <a:ea typeface="+mn-ea"/>
              </a:rPr>
              <a:t>services </a:t>
            </a:r>
          </a:p>
        </p:txBody>
      </p:sp>
      <p:sp>
        <p:nvSpPr>
          <p:cNvPr id="23559" name="TextBox 8">
            <a:extLst>
              <a:ext uri="{FF2B5EF4-FFF2-40B4-BE49-F238E27FC236}">
                <a16:creationId xmlns:a16="http://schemas.microsoft.com/office/drawing/2014/main" xmlns="" id="{33D36BDD-0EA7-4B1F-962C-7E5B6F975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3475" y="2209800"/>
            <a:ext cx="1752600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i="1" kern="0" dirty="0">
                <a:solidFill>
                  <a:srgbClr val="FFFFFF"/>
                </a:solidFill>
                <a:ea typeface="+mn-ea"/>
              </a:rPr>
              <a:t>LifeKeys</a:t>
            </a:r>
            <a:r>
              <a:rPr lang="en-US" altLang="en-US" kern="0" baseline="30000" dirty="0">
                <a:solidFill>
                  <a:srgbClr val="FFFFFF"/>
                </a:solidFill>
                <a:ea typeface="+mn-ea"/>
              </a:rPr>
              <a:t>® </a:t>
            </a:r>
            <a:r>
              <a:rPr lang="en-US" altLang="en-US" kern="0" dirty="0">
                <a:solidFill>
                  <a:srgbClr val="FFFFFF"/>
                </a:solidFill>
                <a:ea typeface="+mn-ea"/>
              </a:rPr>
              <a:t>services </a:t>
            </a:r>
          </a:p>
        </p:txBody>
      </p:sp>
      <p:pic>
        <p:nvPicPr>
          <p:cNvPr id="48135" name="Picture 12">
            <a:extLst>
              <a:ext uri="{FF2B5EF4-FFF2-40B4-BE49-F238E27FC236}">
                <a16:creationId xmlns:a16="http://schemas.microsoft.com/office/drawing/2014/main" xmlns="" id="{197FA5E0-628E-4E2E-801C-6F9D219A65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488" y="161925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Picture 14">
            <a:extLst>
              <a:ext uri="{FF2B5EF4-FFF2-40B4-BE49-F238E27FC236}">
                <a16:creationId xmlns:a16="http://schemas.microsoft.com/office/drawing/2014/main" xmlns="" id="{9442D2A4-255A-47B9-B684-623052C947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5" y="1619250"/>
            <a:ext cx="685800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2" name="TextBox 5">
            <a:extLst>
              <a:ext uri="{FF2B5EF4-FFF2-40B4-BE49-F238E27FC236}">
                <a16:creationId xmlns:a16="http://schemas.microsoft.com/office/drawing/2014/main" xmlns="" id="{606DF8B2-46DA-4080-9C08-376EB17DBC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2882900"/>
            <a:ext cx="2057400" cy="20621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600" kern="0" dirty="0">
                <a:solidFill>
                  <a:srgbClr val="FFFFFF"/>
                </a:solidFill>
                <a:ea typeface="+mn-ea"/>
              </a:rPr>
              <a:t>Free online will preparation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600" kern="0" dirty="0">
                <a:solidFill>
                  <a:srgbClr val="FFFFFF"/>
                </a:solidFill>
                <a:ea typeface="+mn-ea"/>
              </a:rPr>
              <a:t>Memorial planning information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600" kern="0" dirty="0">
                <a:solidFill>
                  <a:srgbClr val="FFFFFF"/>
                </a:solidFill>
                <a:ea typeface="+mn-ea"/>
              </a:rPr>
              <a:t>Grief counseling </a:t>
            </a:r>
            <a:br>
              <a:rPr lang="en-US" altLang="en-US" sz="1600" kern="0" dirty="0">
                <a:solidFill>
                  <a:srgbClr val="FFFFFF"/>
                </a:solidFill>
                <a:ea typeface="+mn-ea"/>
              </a:rPr>
            </a:br>
            <a:r>
              <a:rPr lang="en-US" altLang="en-US" sz="1600" kern="0" dirty="0">
                <a:solidFill>
                  <a:srgbClr val="FFFFFF"/>
                </a:solidFill>
                <a:ea typeface="+mn-ea"/>
              </a:rPr>
              <a:t>for beneficiaries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600" kern="0" dirty="0">
                <a:solidFill>
                  <a:srgbClr val="FFFFFF"/>
                </a:solidFill>
                <a:ea typeface="+mn-ea"/>
              </a:rPr>
              <a:t>Legal and financial information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70E9830-BD6F-4887-B47E-1882442C11E2}"/>
              </a:ext>
            </a:extLst>
          </p:cNvPr>
          <p:cNvSpPr txBox="1"/>
          <p:nvPr/>
        </p:nvSpPr>
        <p:spPr>
          <a:xfrm>
            <a:off x="1219200" y="2895600"/>
            <a:ext cx="2209800" cy="1846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/>
              <a:buChar char="•"/>
              <a:defRPr/>
            </a:pPr>
            <a:r>
              <a:rPr lang="en-US" sz="1600" kern="0" dirty="0">
                <a:solidFill>
                  <a:schemeClr val="bg1"/>
                </a:solidFill>
                <a:latin typeface="+mn-lt"/>
                <a:ea typeface="+mn-ea"/>
              </a:rPr>
              <a:t>Emergency travel arrangements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/>
              <a:buChar char="•"/>
              <a:defRPr/>
            </a:pPr>
            <a:r>
              <a:rPr lang="en-US" sz="1600" kern="0" dirty="0">
                <a:solidFill>
                  <a:schemeClr val="bg1"/>
                </a:solidFill>
                <a:latin typeface="+mn-lt"/>
                <a:ea typeface="+mn-ea"/>
              </a:rPr>
              <a:t>Free emergency medical help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/>
              <a:buChar char="•"/>
              <a:defRPr/>
            </a:pPr>
            <a:r>
              <a:rPr lang="en-US" sz="1600" kern="0" dirty="0">
                <a:solidFill>
                  <a:schemeClr val="bg1"/>
                </a:solidFill>
                <a:latin typeface="+mn-lt"/>
                <a:ea typeface="+mn-ea"/>
              </a:rPr>
              <a:t>Medical evacuation repatriation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+mn-lt"/>
              <a:ea typeface="+mn-ea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651CDE5-3CF8-40FE-B4DA-915DDB4B2793}"/>
              </a:ext>
            </a:extLst>
          </p:cNvPr>
          <p:cNvSpPr/>
          <p:nvPr/>
        </p:nvSpPr>
        <p:spPr>
          <a:xfrm>
            <a:off x="6096000" y="1468438"/>
            <a:ext cx="2209800" cy="3581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chemeClr val="accent3"/>
              </a:solidFill>
            </a:endParaRPr>
          </a:p>
        </p:txBody>
      </p:sp>
      <p:sp>
        <p:nvSpPr>
          <p:cNvPr id="23565" name="TextBox 15">
            <a:extLst>
              <a:ext uri="{FF2B5EF4-FFF2-40B4-BE49-F238E27FC236}">
                <a16:creationId xmlns:a16="http://schemas.microsoft.com/office/drawing/2014/main" xmlns="" id="{150AD4D1-162D-4117-87CD-253B788A24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2249488"/>
            <a:ext cx="2057400" cy="646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lvl="1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i="1" kern="0" dirty="0">
                <a:solidFill>
                  <a:schemeClr val="bg1"/>
                </a:solidFill>
                <a:ea typeface="+mn-ea"/>
              </a:rPr>
              <a:t>EmployeeConnect</a:t>
            </a:r>
            <a:r>
              <a:rPr lang="en-US" altLang="en-US" kern="0" baseline="30000" dirty="0">
                <a:solidFill>
                  <a:schemeClr val="bg1"/>
                </a:solidFill>
                <a:ea typeface="+mn-ea"/>
              </a:rPr>
              <a:t>SM </a:t>
            </a:r>
            <a:r>
              <a:rPr lang="en-US" altLang="en-US" kern="0" dirty="0">
                <a:solidFill>
                  <a:schemeClr val="bg1"/>
                </a:solidFill>
                <a:ea typeface="+mn-ea"/>
              </a:rPr>
              <a:t>services </a:t>
            </a:r>
          </a:p>
        </p:txBody>
      </p:sp>
      <p:pic>
        <p:nvPicPr>
          <p:cNvPr id="48141" name="Picture 16">
            <a:extLst>
              <a:ext uri="{FF2B5EF4-FFF2-40B4-BE49-F238E27FC236}">
                <a16:creationId xmlns:a16="http://schemas.microsoft.com/office/drawing/2014/main" xmlns="" id="{C674DFE0-A8B5-4172-BFAA-F5D573F970E0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631950"/>
            <a:ext cx="60960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B21E324-4823-41AF-957C-B0DCEF158A35}"/>
              </a:ext>
            </a:extLst>
          </p:cNvPr>
          <p:cNvSpPr txBox="1"/>
          <p:nvPr/>
        </p:nvSpPr>
        <p:spPr>
          <a:xfrm>
            <a:off x="6072188" y="2895600"/>
            <a:ext cx="2309812" cy="2338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/>
              <a:buChar char="•"/>
              <a:defRPr/>
            </a:pPr>
            <a:r>
              <a:rPr lang="en-US" sz="1600" kern="0" dirty="0">
                <a:solidFill>
                  <a:schemeClr val="bg1"/>
                </a:solidFill>
                <a:latin typeface="+mn-lt"/>
                <a:ea typeface="+mn-ea"/>
              </a:rPr>
              <a:t>6 face to face counseling sessions included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/>
              <a:buChar char="•"/>
              <a:defRPr/>
            </a:pPr>
            <a:r>
              <a:rPr lang="en-US" sz="1600" kern="0" dirty="0">
                <a:solidFill>
                  <a:schemeClr val="bg1"/>
                </a:solidFill>
                <a:latin typeface="+mn-lt"/>
                <a:ea typeface="+mn-ea"/>
              </a:rPr>
              <a:t>Financial consultations &amp; referrals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/>
              <a:buChar char="•"/>
              <a:defRPr/>
            </a:pPr>
            <a:r>
              <a:rPr lang="en-US" sz="1600" kern="0" dirty="0">
                <a:solidFill>
                  <a:schemeClr val="bg1"/>
                </a:solidFill>
                <a:latin typeface="+mn-lt"/>
                <a:ea typeface="+mn-ea"/>
              </a:rPr>
              <a:t>Phone access to legal &amp; work-life services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+mn-lt"/>
              <a:ea typeface="+mn-ea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00D4F70-B3FE-4EE7-91A7-6CEB16283866}"/>
              </a:ext>
            </a:extLst>
          </p:cNvPr>
          <p:cNvSpPr/>
          <p:nvPr/>
        </p:nvSpPr>
        <p:spPr>
          <a:xfrm>
            <a:off x="0" y="0"/>
            <a:ext cx="381000" cy="6858000"/>
          </a:xfrm>
          <a:prstGeom prst="rect">
            <a:avLst/>
          </a:prstGeom>
          <a:gradFill flip="none" rotWithShape="1">
            <a:gsLst>
              <a:gs pos="0">
                <a:srgbClr val="041E41"/>
              </a:gs>
              <a:gs pos="100000">
                <a:srgbClr val="0075C9"/>
              </a:gs>
            </a:gsLst>
            <a:lin ang="135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>
            <a:extLst>
              <a:ext uri="{FF2B5EF4-FFF2-40B4-BE49-F238E27FC236}">
                <a16:creationId xmlns:a16="http://schemas.microsoft.com/office/drawing/2014/main" xmlns="" id="{B42A2871-5EBD-4913-A801-B98FEDF1F1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76200"/>
            <a:ext cx="67818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sz="4000" b="1" dirty="0">
                <a:latin typeface="+mn-lt"/>
              </a:rPr>
              <a:t>Disability – Lincoln Financial</a:t>
            </a:r>
          </a:p>
        </p:txBody>
      </p:sp>
      <p:sp>
        <p:nvSpPr>
          <p:cNvPr id="49155" name="Content Placeholder 2">
            <a:extLst>
              <a:ext uri="{FF2B5EF4-FFF2-40B4-BE49-F238E27FC236}">
                <a16:creationId xmlns:a16="http://schemas.microsoft.com/office/drawing/2014/main" xmlns="" id="{BC75C459-0905-4352-83B8-4B11395885E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3588" y="1844676"/>
            <a:ext cx="7950200" cy="3870324"/>
          </a:xfrm>
        </p:spPr>
        <p:txBody>
          <a:bodyPr/>
          <a:lstStyle/>
          <a:p>
            <a:pPr eaLnBrk="1" hangingPunct="1"/>
            <a:r>
              <a:rPr lang="en-US" altLang="en-US" sz="2800" b="1" dirty="0"/>
              <a:t>Long Term Disability (LTD)</a:t>
            </a:r>
          </a:p>
          <a:p>
            <a:pPr lvl="1" eaLnBrk="1" hangingPunct="1"/>
            <a:r>
              <a:rPr lang="en-US" altLang="en-US" sz="2800" dirty="0"/>
              <a:t>Provided by the city at no cost to Full-Time employees who have completed one year of uninterrupted service</a:t>
            </a:r>
          </a:p>
          <a:p>
            <a:pPr lvl="1" eaLnBrk="1" hangingPunct="1"/>
            <a:r>
              <a:rPr lang="en-US" altLang="en-US" sz="2800" dirty="0"/>
              <a:t>60% of monthly earnings up to $5,000</a:t>
            </a:r>
          </a:p>
          <a:p>
            <a:pPr lvl="1" eaLnBrk="1" hangingPunct="1"/>
            <a:r>
              <a:rPr lang="en-US" altLang="en-US" sz="2800" dirty="0"/>
              <a:t>90-day elimination period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0ED118F-6173-4610-9F1D-12C1AED97BD2}"/>
              </a:ext>
            </a:extLst>
          </p:cNvPr>
          <p:cNvSpPr/>
          <p:nvPr/>
        </p:nvSpPr>
        <p:spPr>
          <a:xfrm>
            <a:off x="0" y="0"/>
            <a:ext cx="557213" cy="6858000"/>
          </a:xfrm>
          <a:prstGeom prst="rect">
            <a:avLst/>
          </a:prstGeom>
          <a:gradFill flip="none" rotWithShape="1">
            <a:gsLst>
              <a:gs pos="0">
                <a:srgbClr val="041E41"/>
              </a:gs>
              <a:gs pos="100000">
                <a:srgbClr val="0075C9"/>
              </a:gs>
            </a:gsLst>
            <a:lin ang="135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9158" name="Rectangle 6">
            <a:extLst>
              <a:ext uri="{FF2B5EF4-FFF2-40B4-BE49-F238E27FC236}">
                <a16:creationId xmlns:a16="http://schemas.microsoft.com/office/drawing/2014/main" xmlns="" id="{E301204D-2AEC-4CF4-8A18-4F2527644324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763588" y="1165225"/>
            <a:ext cx="8077200" cy="46038"/>
          </a:xfrm>
          <a:prstGeom prst="rect">
            <a:avLst/>
          </a:prstGeom>
          <a:gradFill rotWithShape="0">
            <a:gsLst>
              <a:gs pos="0">
                <a:srgbClr val="0075C9"/>
              </a:gs>
              <a:gs pos="5000">
                <a:srgbClr val="0075C9"/>
              </a:gs>
              <a:gs pos="100000">
                <a:srgbClr val="002E6D"/>
              </a:gs>
            </a:gsLst>
            <a:lin ang="168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>
            <a:extLst>
              <a:ext uri="{FF2B5EF4-FFF2-40B4-BE49-F238E27FC236}">
                <a16:creationId xmlns:a16="http://schemas.microsoft.com/office/drawing/2014/main" xmlns="" id="{BB5002D0-4B2B-41AD-9050-D05C58345D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7213" y="76200"/>
            <a:ext cx="7748587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sz="4000" b="1" dirty="0">
                <a:latin typeface="+mn-lt"/>
              </a:rPr>
              <a:t>Employee Assistance Program (EAP)</a:t>
            </a:r>
          </a:p>
        </p:txBody>
      </p:sp>
      <p:sp>
        <p:nvSpPr>
          <p:cNvPr id="50179" name="Content Placeholder 2">
            <a:extLst>
              <a:ext uri="{FF2B5EF4-FFF2-40B4-BE49-F238E27FC236}">
                <a16:creationId xmlns:a16="http://schemas.microsoft.com/office/drawing/2014/main" xmlns="" id="{6CD52060-0143-4B4A-9C66-90D19723724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219200"/>
            <a:ext cx="7848600" cy="4419600"/>
          </a:xfrm>
        </p:spPr>
        <p:txBody>
          <a:bodyPr/>
          <a:lstStyle/>
          <a:p>
            <a:pPr eaLnBrk="1" hangingPunct="1"/>
            <a:r>
              <a:rPr lang="en-US" altLang="en-US">
                <a:hlinkClick r:id="rId3"/>
              </a:rPr>
              <a:t>www.guidanceresources.com</a:t>
            </a:r>
            <a:r>
              <a:rPr lang="en-US" altLang="en-US"/>
              <a:t> ( Lincoln )</a:t>
            </a:r>
          </a:p>
          <a:p>
            <a:pPr eaLnBrk="1" hangingPunct="1"/>
            <a:r>
              <a:rPr lang="en-US" altLang="en-US"/>
              <a:t>Provided by the city at no cost to the employee</a:t>
            </a:r>
          </a:p>
          <a:p>
            <a:pPr eaLnBrk="1" hangingPunct="1"/>
            <a:r>
              <a:rPr lang="en-US" altLang="en-US"/>
              <a:t>Fully confidential</a:t>
            </a:r>
          </a:p>
          <a:p>
            <a:pPr eaLnBrk="1" hangingPunct="1"/>
            <a:r>
              <a:rPr lang="en-US" altLang="en-US"/>
              <a:t>24 hours a day/7 days a week</a:t>
            </a:r>
          </a:p>
          <a:p>
            <a:pPr eaLnBrk="1" hangingPunct="1"/>
            <a:r>
              <a:rPr lang="en-US" altLang="en-US"/>
              <a:t>Licensed Mental Health Professionals</a:t>
            </a:r>
          </a:p>
          <a:p>
            <a:pPr eaLnBrk="1" hangingPunct="1"/>
            <a:r>
              <a:rPr lang="en-US" altLang="en-US"/>
              <a:t>Help address a variety of problems:</a:t>
            </a:r>
          </a:p>
          <a:p>
            <a:pPr lvl="1" eaLnBrk="1" hangingPunct="1"/>
            <a:r>
              <a:rPr lang="en-US" altLang="en-US"/>
              <a:t>Anxiety</a:t>
            </a:r>
          </a:p>
          <a:p>
            <a:pPr lvl="1" eaLnBrk="1" hangingPunct="1"/>
            <a:r>
              <a:rPr lang="en-US" altLang="en-US"/>
              <a:t>Depression</a:t>
            </a:r>
          </a:p>
          <a:p>
            <a:pPr lvl="1" eaLnBrk="1" hangingPunct="1"/>
            <a:r>
              <a:rPr lang="en-US" altLang="en-US"/>
              <a:t>Stress</a:t>
            </a:r>
          </a:p>
          <a:p>
            <a:pPr lvl="1" eaLnBrk="1" hangingPunct="1"/>
            <a:r>
              <a:rPr lang="en-US" altLang="en-US"/>
              <a:t>Legal and financial concerns</a:t>
            </a:r>
          </a:p>
          <a:p>
            <a:pPr lvl="1" eaLnBrk="1" hangingPunct="1"/>
            <a:r>
              <a:rPr lang="en-US" altLang="en-US"/>
              <a:t>Grief and bereavement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85329F8-9F5A-46B5-9B94-B73069A8C957}"/>
              </a:ext>
            </a:extLst>
          </p:cNvPr>
          <p:cNvSpPr/>
          <p:nvPr/>
        </p:nvSpPr>
        <p:spPr>
          <a:xfrm>
            <a:off x="0" y="0"/>
            <a:ext cx="557213" cy="6858000"/>
          </a:xfrm>
          <a:prstGeom prst="rect">
            <a:avLst/>
          </a:prstGeom>
          <a:gradFill flip="none" rotWithShape="1">
            <a:gsLst>
              <a:gs pos="0">
                <a:srgbClr val="041E41"/>
              </a:gs>
              <a:gs pos="100000">
                <a:srgbClr val="0075C9"/>
              </a:gs>
            </a:gsLst>
            <a:lin ang="135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0182" name="Rectangle 6">
            <a:extLst>
              <a:ext uri="{FF2B5EF4-FFF2-40B4-BE49-F238E27FC236}">
                <a16:creationId xmlns:a16="http://schemas.microsoft.com/office/drawing/2014/main" xmlns="" id="{BD9E7C88-3400-4743-9823-96B74D871F95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85800" y="1173163"/>
            <a:ext cx="8077200" cy="46037"/>
          </a:xfrm>
          <a:prstGeom prst="rect">
            <a:avLst/>
          </a:prstGeom>
          <a:gradFill rotWithShape="0">
            <a:gsLst>
              <a:gs pos="0">
                <a:srgbClr val="0075C9"/>
              </a:gs>
              <a:gs pos="5000">
                <a:srgbClr val="0075C9"/>
              </a:gs>
              <a:gs pos="100000">
                <a:srgbClr val="002E6D"/>
              </a:gs>
            </a:gsLst>
            <a:lin ang="168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Content Placeholder 2">
            <a:extLst>
              <a:ext uri="{FF2B5EF4-FFF2-40B4-BE49-F238E27FC236}">
                <a16:creationId xmlns:a16="http://schemas.microsoft.com/office/drawing/2014/main" xmlns="" id="{7E5B8A69-E553-431C-ACBF-E341DE3972F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219200"/>
            <a:ext cx="7848600" cy="4392613"/>
          </a:xfrm>
        </p:spPr>
        <p:txBody>
          <a:bodyPr rtlCol="0">
            <a:normAutofit/>
          </a:bodyPr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altLang="en-US" sz="2400" b="1" dirty="0"/>
              <a:t>Allstate Products: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altLang="en-US" sz="2400" dirty="0"/>
              <a:t>Contact Agent Artie Hoffman (954) 609-4924</a:t>
            </a:r>
            <a:endParaRPr lang="en-US" altLang="en-US" dirty="0"/>
          </a:p>
          <a:p>
            <a:pPr eaLnBrk="1" hangingPunct="1">
              <a:defRPr/>
            </a:pPr>
            <a:r>
              <a:rPr lang="en-US" altLang="en-US" dirty="0"/>
              <a:t>Accident</a:t>
            </a:r>
          </a:p>
          <a:p>
            <a:pPr eaLnBrk="1" hangingPunct="1">
              <a:defRPr/>
            </a:pPr>
            <a:r>
              <a:rPr lang="en-US" altLang="en-US" dirty="0"/>
              <a:t>Hospital</a:t>
            </a:r>
          </a:p>
          <a:p>
            <a:pPr eaLnBrk="1" hangingPunct="1">
              <a:defRPr/>
            </a:pPr>
            <a:r>
              <a:rPr lang="en-US" altLang="en-US" dirty="0"/>
              <a:t>Critical Illness</a:t>
            </a:r>
          </a:p>
          <a:p>
            <a:pPr eaLnBrk="1" hangingPunct="1">
              <a:defRPr/>
            </a:pPr>
            <a:r>
              <a:rPr lang="en-US" altLang="en-US" dirty="0"/>
              <a:t>Cancer plans</a:t>
            </a:r>
          </a:p>
          <a:p>
            <a:pPr eaLnBrk="1" hangingPunct="1">
              <a:defRPr/>
            </a:pPr>
            <a:endParaRPr lang="en-US" altLang="en-US" dirty="0"/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altLang="en-US" sz="2400" b="1" dirty="0"/>
              <a:t>US Legal Services</a:t>
            </a:r>
          </a:p>
          <a:p>
            <a:pPr eaLnBrk="1" hangingPunct="1">
              <a:defRPr/>
            </a:pPr>
            <a:r>
              <a:rPr lang="en-US" altLang="en-US" sz="2400" dirty="0"/>
              <a:t>Contact Agent Dixie Kuehn (321) 799-2986</a:t>
            </a:r>
          </a:p>
          <a:p>
            <a:pPr eaLnBrk="1" hangingPunct="1">
              <a:defRPr/>
            </a:pPr>
            <a:r>
              <a:rPr lang="en-US" altLang="en-US" dirty="0"/>
              <a:t>Family Defender &amp; Identity Defender coverages</a:t>
            </a:r>
          </a:p>
        </p:txBody>
      </p:sp>
      <p:sp>
        <p:nvSpPr>
          <p:cNvPr id="51203" name="Rectangle 6">
            <a:extLst>
              <a:ext uri="{FF2B5EF4-FFF2-40B4-BE49-F238E27FC236}">
                <a16:creationId xmlns:a16="http://schemas.microsoft.com/office/drawing/2014/main" xmlns="" id="{F6DCD8E2-77D2-45D4-A275-1E18D200E7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960438"/>
            <a:ext cx="8077200" cy="182562"/>
          </a:xfrm>
          <a:prstGeom prst="rect">
            <a:avLst/>
          </a:prstGeom>
          <a:gradFill rotWithShape="0">
            <a:gsLst>
              <a:gs pos="0">
                <a:srgbClr val="0075C9"/>
              </a:gs>
              <a:gs pos="5000">
                <a:srgbClr val="0075C9"/>
              </a:gs>
              <a:gs pos="100000">
                <a:srgbClr val="002E6D"/>
              </a:gs>
            </a:gsLst>
            <a:lin ang="168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7D859FE-3CB3-4B1C-B861-6C3ED77A080F}"/>
              </a:ext>
            </a:extLst>
          </p:cNvPr>
          <p:cNvSpPr/>
          <p:nvPr/>
        </p:nvSpPr>
        <p:spPr>
          <a:xfrm>
            <a:off x="0" y="0"/>
            <a:ext cx="557213" cy="6858000"/>
          </a:xfrm>
          <a:prstGeom prst="rect">
            <a:avLst/>
          </a:prstGeom>
          <a:gradFill flip="none" rotWithShape="1">
            <a:gsLst>
              <a:gs pos="0">
                <a:srgbClr val="041E41"/>
              </a:gs>
              <a:gs pos="100000">
                <a:srgbClr val="0075C9"/>
              </a:gs>
            </a:gsLst>
            <a:lin ang="135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1F9D71-91FD-4113-97DD-5F988A615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59531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b="1" dirty="0">
                <a:latin typeface="+mn-lt"/>
              </a:rPr>
              <a:t>Other Benefits Offered</a:t>
            </a:r>
            <a:r>
              <a:rPr lang="en-US" sz="4000" dirty="0">
                <a:latin typeface="+mn-lt"/>
              </a:rPr>
              <a:t>: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>
            <a:extLst>
              <a:ext uri="{FF2B5EF4-FFF2-40B4-BE49-F238E27FC236}">
                <a16:creationId xmlns:a16="http://schemas.microsoft.com/office/drawing/2014/main" xmlns="" id="{C9E63E7E-5A24-41F3-BAC1-55D823A4DA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7213" y="77788"/>
            <a:ext cx="8229600" cy="752475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sz="4000" b="1" dirty="0">
                <a:latin typeface="+mn-lt"/>
              </a:rPr>
              <a:t>Bentek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D671F67-7FFD-4D9D-8322-004D81DBA0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213" y="942975"/>
            <a:ext cx="8434387" cy="4689475"/>
          </a:xfrm>
        </p:spPr>
        <p:txBody>
          <a:bodyPr rtlCol="0">
            <a:normAutofit fontScale="850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>
              <a:solidFill>
                <a:srgbClr val="2F5731"/>
              </a:solidFill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300" dirty="0"/>
              <a:t>Open Enrollment Period: 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300" dirty="0" smtClean="0"/>
              <a:t>Thursday, August 17</a:t>
            </a:r>
            <a:r>
              <a:rPr lang="en-US" sz="3300" baseline="30000" dirty="0" smtClean="0"/>
              <a:t>th</a:t>
            </a:r>
            <a:r>
              <a:rPr lang="en-US" sz="3300" dirty="0" smtClean="0"/>
              <a:t>- Sunday, </a:t>
            </a:r>
            <a:r>
              <a:rPr lang="en-US" sz="3300" dirty="0"/>
              <a:t>Aug. </a:t>
            </a:r>
            <a:r>
              <a:rPr lang="en-US" sz="3300" dirty="0" smtClean="0"/>
              <a:t>27th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600" dirty="0"/>
          </a:p>
          <a:p>
            <a:pPr marL="400050" lvl="1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300" dirty="0"/>
              <a:t>Log onto Bentek: </a:t>
            </a:r>
            <a:r>
              <a:rPr lang="en-US" sz="3300" u="sng" dirty="0">
                <a:solidFill>
                  <a:srgbClr val="2F5731"/>
                </a:solidFill>
                <a:hlinkClick r:id="rId3"/>
              </a:rPr>
              <a:t>www.mybentek.com/</a:t>
            </a:r>
            <a:r>
              <a:rPr lang="en-US" sz="3300" u="sng" dirty="0"/>
              <a:t>Sebastian</a:t>
            </a:r>
            <a:endParaRPr lang="en-US" sz="3000" dirty="0">
              <a:solidFill>
                <a:srgbClr val="2F5731"/>
              </a:solidFill>
            </a:endParaRPr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endParaRPr lang="en-US" sz="2600" dirty="0">
              <a:solidFill>
                <a:srgbClr val="2F5731"/>
              </a:solidFill>
            </a:endParaRPr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n-US" sz="2200" dirty="0"/>
              <a:t>Confirm personal information</a:t>
            </a:r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n-US" sz="2200" dirty="0"/>
              <a:t>Confirm Elections / Make Changes</a:t>
            </a:r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n-US" sz="2200" dirty="0"/>
              <a:t>Make your annual FSA Election</a:t>
            </a:r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n-US" sz="2200" dirty="0"/>
              <a:t>If adding a NEW Dependent, you will need Dependent SSN (Upload necessary documentation on Bentek or deliver to your HR Department)</a:t>
            </a:r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n-US" sz="2200" dirty="0"/>
              <a:t>Assign / Update Beneficiaries for Life </a:t>
            </a:r>
            <a:r>
              <a:rPr lang="en-US" sz="2200" dirty="0" smtClean="0"/>
              <a:t>Insurance – Married, Divorce, other life events</a:t>
            </a:r>
            <a:endParaRPr lang="en-US" sz="2200" dirty="0"/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altLang="en-US" dirty="0"/>
              <a:t>     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altLang="en-US" dirty="0"/>
              <a:t>   </a:t>
            </a:r>
            <a:r>
              <a:rPr lang="en-US" altLang="en-US" sz="2200" dirty="0"/>
              <a:t>Bentek Support or Questions</a:t>
            </a:r>
          </a:p>
          <a:p>
            <a:pPr marL="342900" lvl="1" indent="0" eaLnBrk="1" hangingPunct="1">
              <a:buFont typeface="Arial" panose="020B0604020202020204" pitchFamily="34" charset="0"/>
              <a:buNone/>
              <a:defRPr/>
            </a:pPr>
            <a:r>
              <a:rPr lang="en-US" altLang="en-US" sz="2200" dirty="0"/>
              <a:t>  (888) 523-6835, Monday through Friday from 8:30am – 5:00pm</a:t>
            </a:r>
          </a:p>
          <a:p>
            <a:pPr marL="457200" lvl="1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B7EA750-096F-41F1-81DB-F2C027D2DF93}"/>
              </a:ext>
            </a:extLst>
          </p:cNvPr>
          <p:cNvSpPr/>
          <p:nvPr/>
        </p:nvSpPr>
        <p:spPr>
          <a:xfrm>
            <a:off x="0" y="0"/>
            <a:ext cx="557213" cy="6858000"/>
          </a:xfrm>
          <a:prstGeom prst="rect">
            <a:avLst/>
          </a:prstGeom>
          <a:gradFill flip="none" rotWithShape="1">
            <a:gsLst>
              <a:gs pos="0">
                <a:srgbClr val="041E41"/>
              </a:gs>
              <a:gs pos="100000">
                <a:srgbClr val="0075C9"/>
              </a:gs>
            </a:gsLst>
            <a:lin ang="135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2231" name="Rectangle 8">
            <a:extLst>
              <a:ext uri="{FF2B5EF4-FFF2-40B4-BE49-F238E27FC236}">
                <a16:creationId xmlns:a16="http://schemas.microsoft.com/office/drawing/2014/main" xmlns="" id="{648B211F-1E25-4177-A860-7B58F21FA4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463" y="942975"/>
            <a:ext cx="8077200" cy="28575"/>
          </a:xfrm>
          <a:prstGeom prst="rect">
            <a:avLst/>
          </a:prstGeom>
          <a:solidFill>
            <a:srgbClr val="2F573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xmlns="" id="{59E405F0-605D-4F52-AB78-CC46D38DF1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0238" y="304800"/>
            <a:ext cx="8229600" cy="762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sz="3600" b="1" dirty="0">
                <a:latin typeface="+mn-lt"/>
              </a:rPr>
              <a:t>Qualifying Event</a:t>
            </a:r>
          </a:p>
        </p:txBody>
      </p:sp>
      <p:sp>
        <p:nvSpPr>
          <p:cNvPr id="22531" name="Content Placeholder 2">
            <a:extLst>
              <a:ext uri="{FF2B5EF4-FFF2-40B4-BE49-F238E27FC236}">
                <a16:creationId xmlns:a16="http://schemas.microsoft.com/office/drawing/2014/main" xmlns="" id="{3B395597-ABA7-4418-9D76-DADBDEEEADE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82638" y="1447800"/>
            <a:ext cx="7904162" cy="42672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/>
              <a:t>You are committed to your elections for the next 12 months unless you experience a Qualifying Event, which may include: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en-US" altLang="en-US"/>
              <a:t>Marriage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en-US" altLang="en-US"/>
              <a:t>Divorce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en-US" altLang="en-US"/>
              <a:t>Birth/Adoption/Legal custody of a child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/>
              <a:t>You can update Bentek with changes made due to a Qualifying Event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/>
              <a:t>Human Resources must be notified within 30 days of the event in order to change coverage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1D6239D-C029-47BC-B808-0C9B64E741B1}"/>
              </a:ext>
            </a:extLst>
          </p:cNvPr>
          <p:cNvSpPr/>
          <p:nvPr/>
        </p:nvSpPr>
        <p:spPr>
          <a:xfrm>
            <a:off x="0" y="0"/>
            <a:ext cx="557213" cy="6858000"/>
          </a:xfrm>
          <a:prstGeom prst="rect">
            <a:avLst/>
          </a:prstGeom>
          <a:gradFill flip="none" rotWithShape="1">
            <a:gsLst>
              <a:gs pos="0">
                <a:srgbClr val="041E41"/>
              </a:gs>
              <a:gs pos="100000">
                <a:srgbClr val="0075C9"/>
              </a:gs>
            </a:gsLst>
            <a:lin ang="135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2536" name="Rectangle 7">
            <a:extLst>
              <a:ext uri="{FF2B5EF4-FFF2-40B4-BE49-F238E27FC236}">
                <a16:creationId xmlns:a16="http://schemas.microsoft.com/office/drawing/2014/main" xmlns="" id="{5E8729ED-1C6A-4367-BCBB-DAEED02F55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638" y="1270000"/>
            <a:ext cx="8077200" cy="26988"/>
          </a:xfrm>
          <a:prstGeom prst="rect">
            <a:avLst/>
          </a:prstGeom>
          <a:gradFill rotWithShape="0">
            <a:gsLst>
              <a:gs pos="0">
                <a:srgbClr val="0075C9"/>
              </a:gs>
              <a:gs pos="5000">
                <a:srgbClr val="0075C9"/>
              </a:gs>
              <a:gs pos="100000">
                <a:srgbClr val="002E6D"/>
              </a:gs>
            </a:gsLst>
            <a:lin ang="168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Content Placeholder 2">
            <a:extLst>
              <a:ext uri="{FF2B5EF4-FFF2-40B4-BE49-F238E27FC236}">
                <a16:creationId xmlns:a16="http://schemas.microsoft.com/office/drawing/2014/main" xmlns="" id="{D70AAB62-C7BF-43E6-ADAE-C7647F1C8AA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971550"/>
            <a:ext cx="8534400" cy="466090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endParaRPr lang="en-US" altLang="en-US" sz="2800">
              <a:solidFill>
                <a:srgbClr val="2F5731"/>
              </a:solidFill>
            </a:endParaRPr>
          </a:p>
          <a:p>
            <a:pPr marL="457200" lvl="1" indent="0" eaLnBrk="1" hangingPunct="1">
              <a:buFont typeface="Arial" panose="020B0604020202020204" pitchFamily="34" charset="0"/>
              <a:buNone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85C875A-37EA-4F50-A69D-4F69D2931BA2}"/>
              </a:ext>
            </a:extLst>
          </p:cNvPr>
          <p:cNvSpPr/>
          <p:nvPr/>
        </p:nvSpPr>
        <p:spPr>
          <a:xfrm>
            <a:off x="0" y="0"/>
            <a:ext cx="557213" cy="6858000"/>
          </a:xfrm>
          <a:prstGeom prst="rect">
            <a:avLst/>
          </a:prstGeom>
          <a:gradFill flip="none" rotWithShape="1">
            <a:gsLst>
              <a:gs pos="0">
                <a:srgbClr val="041E41"/>
              </a:gs>
              <a:gs pos="100000">
                <a:srgbClr val="0075C9"/>
              </a:gs>
            </a:gsLst>
            <a:lin ang="135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4278" name="Rectangle 8">
            <a:extLst>
              <a:ext uri="{FF2B5EF4-FFF2-40B4-BE49-F238E27FC236}">
                <a16:creationId xmlns:a16="http://schemas.microsoft.com/office/drawing/2014/main" xmlns="" id="{B3FC87A1-ACD8-47D1-AE03-E5226E3574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275" y="738188"/>
            <a:ext cx="8077200" cy="28575"/>
          </a:xfrm>
          <a:prstGeom prst="rect">
            <a:avLst/>
          </a:prstGeom>
          <a:solidFill>
            <a:srgbClr val="2F573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9pPr>
          </a:lstStyle>
          <a:p>
            <a:endParaRPr lang="en-US" alt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81802667-E302-4EB9-A7BE-0872DCAAF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50" y="234950"/>
            <a:ext cx="7886700" cy="401638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b="1" dirty="0">
                <a:latin typeface="+mn-lt"/>
              </a:rPr>
              <a:t>Bentek Landing Page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D878ED4-4F76-41E6-932F-8FC5290E0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75" y="1077912"/>
            <a:ext cx="8077200" cy="4633421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18DF04-91B1-4502-8D0C-B21CDE580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38" y="196850"/>
            <a:ext cx="8229600" cy="555625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b="1" dirty="0">
                <a:latin typeface="+mn-lt"/>
              </a:rPr>
              <a:t>Bentek – Create Profile</a:t>
            </a:r>
          </a:p>
        </p:txBody>
      </p:sp>
      <p:sp>
        <p:nvSpPr>
          <p:cNvPr id="55299" name="Content Placeholder 2">
            <a:extLst>
              <a:ext uri="{FF2B5EF4-FFF2-40B4-BE49-F238E27FC236}">
                <a16:creationId xmlns:a16="http://schemas.microsoft.com/office/drawing/2014/main" xmlns="" id="{A32B2FC7-C437-415E-B875-9A98FA1F153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971550"/>
            <a:ext cx="8534400" cy="466090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endParaRPr lang="en-US" altLang="en-US" sz="2800">
              <a:solidFill>
                <a:srgbClr val="2F5731"/>
              </a:solidFill>
            </a:endParaRPr>
          </a:p>
          <a:p>
            <a:pPr marL="457200" lvl="1" indent="0" eaLnBrk="1" hangingPunct="1">
              <a:buFont typeface="Arial" panose="020B0604020202020204" pitchFamily="34" charset="0"/>
              <a:buNone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ACA9F65-5444-4C45-A690-25BC9AEFE945}"/>
              </a:ext>
            </a:extLst>
          </p:cNvPr>
          <p:cNvSpPr/>
          <p:nvPr/>
        </p:nvSpPr>
        <p:spPr>
          <a:xfrm>
            <a:off x="0" y="0"/>
            <a:ext cx="557213" cy="6858000"/>
          </a:xfrm>
          <a:prstGeom prst="rect">
            <a:avLst/>
          </a:prstGeom>
          <a:gradFill flip="none" rotWithShape="1">
            <a:gsLst>
              <a:gs pos="0">
                <a:srgbClr val="041E41"/>
              </a:gs>
              <a:gs pos="100000">
                <a:srgbClr val="0075C9"/>
              </a:gs>
            </a:gsLst>
            <a:lin ang="135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5302" name="Picture 7">
            <a:extLst>
              <a:ext uri="{FF2B5EF4-FFF2-40B4-BE49-F238E27FC236}">
                <a16:creationId xmlns:a16="http://schemas.microsoft.com/office/drawing/2014/main" xmlns="" id="{FF96BE10-A8CC-4C26-990E-7837EEE5A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73904" b="24496"/>
          <a:stretch>
            <a:fillRect/>
          </a:stretch>
        </p:blipFill>
        <p:spPr bwMode="auto">
          <a:xfrm>
            <a:off x="114300" y="6400800"/>
            <a:ext cx="3429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3" name="Rectangle 8">
            <a:extLst>
              <a:ext uri="{FF2B5EF4-FFF2-40B4-BE49-F238E27FC236}">
                <a16:creationId xmlns:a16="http://schemas.microsoft.com/office/drawing/2014/main" xmlns="" id="{789F302D-CBE6-4F83-A908-E39E4F2C2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275" y="738188"/>
            <a:ext cx="8077200" cy="28575"/>
          </a:xfrm>
          <a:prstGeom prst="rect">
            <a:avLst/>
          </a:prstGeom>
          <a:solidFill>
            <a:srgbClr val="2F573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9pPr>
          </a:lstStyle>
          <a:p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C74EC19-7BB5-4F15-BE66-397555617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" y="1164934"/>
            <a:ext cx="8262940" cy="45281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0129CBA-1DF5-32F8-3636-64C570A295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2688" y="5800506"/>
            <a:ext cx="2609850" cy="962025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>
            <a:extLst>
              <a:ext uri="{FF2B5EF4-FFF2-40B4-BE49-F238E27FC236}">
                <a16:creationId xmlns:a16="http://schemas.microsoft.com/office/drawing/2014/main" xmlns="" id="{CF6E0DFD-5820-41D5-A16B-1749A24BDF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7213" y="77788"/>
            <a:ext cx="8229600" cy="752475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sz="4000" b="1" dirty="0">
                <a:latin typeface="+mn-lt"/>
              </a:rPr>
              <a:t>Bentek</a:t>
            </a:r>
          </a:p>
        </p:txBody>
      </p:sp>
      <p:sp>
        <p:nvSpPr>
          <p:cNvPr id="56323" name="Content Placeholder 2">
            <a:extLst>
              <a:ext uri="{FF2B5EF4-FFF2-40B4-BE49-F238E27FC236}">
                <a16:creationId xmlns:a16="http://schemas.microsoft.com/office/drawing/2014/main" xmlns="" id="{A098A3ED-88F8-4B26-96CA-25817B97115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36725" y="957263"/>
            <a:ext cx="5159375" cy="7407275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endParaRPr lang="en-US" altLang="en-US" sz="2800">
              <a:solidFill>
                <a:srgbClr val="2F5731"/>
              </a:solidFill>
            </a:endParaRPr>
          </a:p>
          <a:p>
            <a:pPr marL="457200" lvl="1" indent="0" eaLnBrk="1" hangingPunct="1">
              <a:buFont typeface="Arial" panose="020B0604020202020204" pitchFamily="34" charset="0"/>
              <a:buNone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136B01F-AF6E-4081-803E-9E1D7814708D}"/>
              </a:ext>
            </a:extLst>
          </p:cNvPr>
          <p:cNvSpPr/>
          <p:nvPr/>
        </p:nvSpPr>
        <p:spPr>
          <a:xfrm>
            <a:off x="0" y="0"/>
            <a:ext cx="557213" cy="6858000"/>
          </a:xfrm>
          <a:prstGeom prst="rect">
            <a:avLst/>
          </a:prstGeom>
          <a:gradFill flip="none" rotWithShape="1">
            <a:gsLst>
              <a:gs pos="0">
                <a:srgbClr val="041E41"/>
              </a:gs>
              <a:gs pos="100000">
                <a:srgbClr val="0075C9"/>
              </a:gs>
            </a:gsLst>
            <a:lin ang="135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6327" name="Rectangle 8">
            <a:extLst>
              <a:ext uri="{FF2B5EF4-FFF2-40B4-BE49-F238E27FC236}">
                <a16:creationId xmlns:a16="http://schemas.microsoft.com/office/drawing/2014/main" xmlns="" id="{AB98DBDF-871A-4D30-8557-BE793437D8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463" y="942975"/>
            <a:ext cx="8077200" cy="28575"/>
          </a:xfrm>
          <a:prstGeom prst="rect">
            <a:avLst/>
          </a:prstGeom>
          <a:solidFill>
            <a:srgbClr val="2F573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9pPr>
          </a:lstStyle>
          <a:p>
            <a:endParaRPr lang="en-US" altLang="en-US"/>
          </a:p>
        </p:txBody>
      </p:sp>
      <p:pic>
        <p:nvPicPr>
          <p:cNvPr id="6" name="Bentek - Open_Enrollment_HD.mp4">
            <a:hlinkClick r:id="" action="ppaction://media"/>
            <a:extLst>
              <a:ext uri="{FF2B5EF4-FFF2-40B4-BE49-F238E27FC236}">
                <a16:creationId xmlns:a16="http://schemas.microsoft.com/office/drawing/2014/main" xmlns="" id="{8298B844-4BF5-4C30-8F11-C144EFB22AF0}"/>
              </a:ext>
            </a:extLst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19200"/>
            <a:ext cx="66294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8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le 1">
            <a:extLst>
              <a:ext uri="{FF2B5EF4-FFF2-40B4-BE49-F238E27FC236}">
                <a16:creationId xmlns:a16="http://schemas.microsoft.com/office/drawing/2014/main" xmlns="" id="{F7FBE988-B63F-458A-9DEE-31E5EF492E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9913" y="98425"/>
            <a:ext cx="8421687" cy="1274763"/>
          </a:xfrm>
        </p:spPr>
        <p:txBody>
          <a:bodyPr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n-US" altLang="en-US" sz="3600" b="1" dirty="0">
                <a:latin typeface="+mn-lt"/>
              </a:rPr>
              <a:t>Bentek Online &amp; Mobile Enrollment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7573137E-4AFB-44A9-A95B-3720E54B5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4675" y="1493838"/>
            <a:ext cx="5740400" cy="4144962"/>
          </a:xfrm>
        </p:spPr>
        <p:txBody>
          <a:bodyPr rtlCol="0">
            <a:normAutofit fontScale="62500" lnSpcReduction="20000"/>
          </a:bodyPr>
          <a:lstStyle/>
          <a:p>
            <a:pPr marL="457200" indent="-457200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3400" dirty="0"/>
              <a:t>Enroll in your benefits at your convenience throughout Open Enrollment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3400" dirty="0"/>
              <a:t>Click on Menu Option at top left of the page and click Open Enrollment to begin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3400" dirty="0"/>
              <a:t>Review current elections 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3400" dirty="0"/>
              <a:t>Make any elections or make changes including life insurance beneficiary designations 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3400" dirty="0"/>
              <a:t>Click “submit” to ensure your elections are confirmed in Bentek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3400" dirty="0"/>
              <a:t>Deadline to make changes is </a:t>
            </a:r>
            <a:r>
              <a:rPr lang="en-US" sz="3400" dirty="0" smtClean="0"/>
              <a:t>Sunday, Aug. 27, 2023 (Midnight)</a:t>
            </a:r>
            <a:endParaRPr lang="en-US" sz="3400" dirty="0"/>
          </a:p>
          <a:p>
            <a:pPr marL="457200" indent="-457200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3400" dirty="0"/>
              <a:t>Elections to be effective October 1, </a:t>
            </a:r>
            <a:r>
              <a:rPr lang="en-US" sz="3400" dirty="0" smtClean="0"/>
              <a:t>2023</a:t>
            </a:r>
            <a:endParaRPr lang="en-US" sz="3400" dirty="0"/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4500" b="1" dirty="0"/>
              <a:t>www.mybentek.com/Sebastian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2A5CE92-7833-41C2-8D5A-0A4C9C4E8879}"/>
              </a:ext>
            </a:extLst>
          </p:cNvPr>
          <p:cNvSpPr/>
          <p:nvPr/>
        </p:nvSpPr>
        <p:spPr>
          <a:xfrm>
            <a:off x="0" y="0"/>
            <a:ext cx="557213" cy="6858000"/>
          </a:xfrm>
          <a:prstGeom prst="rect">
            <a:avLst/>
          </a:prstGeom>
          <a:gradFill flip="none" rotWithShape="1">
            <a:gsLst>
              <a:gs pos="0">
                <a:srgbClr val="041E41"/>
              </a:gs>
              <a:gs pos="100000">
                <a:srgbClr val="0075C9"/>
              </a:gs>
            </a:gsLst>
            <a:lin ang="135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7350" name="Picture 7">
            <a:extLst>
              <a:ext uri="{FF2B5EF4-FFF2-40B4-BE49-F238E27FC236}">
                <a16:creationId xmlns:a16="http://schemas.microsoft.com/office/drawing/2014/main" xmlns="" id="{F698C7E8-4CE2-4745-9474-7F631ED2F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73904" b="24496"/>
          <a:stretch>
            <a:fillRect/>
          </a:stretch>
        </p:blipFill>
        <p:spPr bwMode="auto">
          <a:xfrm>
            <a:off x="114300" y="6400800"/>
            <a:ext cx="3429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1" name="Rectangle 8">
            <a:extLst>
              <a:ext uri="{FF2B5EF4-FFF2-40B4-BE49-F238E27FC236}">
                <a16:creationId xmlns:a16="http://schemas.microsoft.com/office/drawing/2014/main" xmlns="" id="{08D5E116-88EC-4AAC-953B-DF2822212A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313" y="1096963"/>
            <a:ext cx="8077200" cy="46037"/>
          </a:xfrm>
          <a:prstGeom prst="rect">
            <a:avLst/>
          </a:prstGeom>
          <a:gradFill rotWithShape="0">
            <a:gsLst>
              <a:gs pos="0">
                <a:srgbClr val="0075C9"/>
              </a:gs>
              <a:gs pos="5000">
                <a:srgbClr val="0075C9"/>
              </a:gs>
              <a:gs pos="100000">
                <a:srgbClr val="002E6D"/>
              </a:gs>
            </a:gsLst>
            <a:lin ang="168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57352" name="Picture 3">
            <a:extLst>
              <a:ext uri="{FF2B5EF4-FFF2-40B4-BE49-F238E27FC236}">
                <a16:creationId xmlns:a16="http://schemas.microsoft.com/office/drawing/2014/main" xmlns="" id="{F5DEC865-DC5F-4FC3-A3C2-ABE7EDC65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3" y="1401763"/>
            <a:ext cx="2379662" cy="393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>
            <a:extLst>
              <a:ext uri="{FF2B5EF4-FFF2-40B4-BE49-F238E27FC236}">
                <a16:creationId xmlns:a16="http://schemas.microsoft.com/office/drawing/2014/main" xmlns="" id="{D875C6D8-0AE7-4A7F-A61E-146914E64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3600" dirty="0">
                <a:latin typeface="+mn-lt"/>
              </a:rPr>
              <a:t>Questions?  Employee Benefit Booklet</a:t>
            </a:r>
          </a:p>
        </p:txBody>
      </p:sp>
      <p:pic>
        <p:nvPicPr>
          <p:cNvPr id="74755" name="Content Placeholder 3">
            <a:extLst>
              <a:ext uri="{FF2B5EF4-FFF2-40B4-BE49-F238E27FC236}">
                <a16:creationId xmlns:a16="http://schemas.microsoft.com/office/drawing/2014/main" xmlns="" id="{BFB47A3C-D015-4CC7-A445-05919B8C9E5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371600"/>
            <a:ext cx="7162800" cy="4648200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rrow: Notched Right 7">
            <a:extLst>
              <a:ext uri="{FF2B5EF4-FFF2-40B4-BE49-F238E27FC236}">
                <a16:creationId xmlns:a16="http://schemas.microsoft.com/office/drawing/2014/main" xmlns="" id="{19C2EAF0-D340-4941-B03A-D5DD45305801}"/>
              </a:ext>
            </a:extLst>
          </p:cNvPr>
          <p:cNvSpPr/>
          <p:nvPr/>
        </p:nvSpPr>
        <p:spPr>
          <a:xfrm>
            <a:off x="1169988" y="3810000"/>
            <a:ext cx="977900" cy="48418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429A47-1C5A-4CD1-98C3-C9E2F42EF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38" y="196850"/>
            <a:ext cx="8229600" cy="555625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b="1" dirty="0">
                <a:latin typeface="+mn-lt"/>
              </a:rPr>
              <a:t>Bentek – Launchpad</a:t>
            </a:r>
          </a:p>
        </p:txBody>
      </p:sp>
      <p:sp>
        <p:nvSpPr>
          <p:cNvPr id="59396" name="Content Placeholder 2">
            <a:extLst>
              <a:ext uri="{FF2B5EF4-FFF2-40B4-BE49-F238E27FC236}">
                <a16:creationId xmlns:a16="http://schemas.microsoft.com/office/drawing/2014/main" xmlns="" id="{C00D0A19-41F1-4A46-85A0-2A35035D76C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971550"/>
            <a:ext cx="8534400" cy="466090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endParaRPr lang="en-US" altLang="en-US" sz="2800">
              <a:solidFill>
                <a:srgbClr val="2F5731"/>
              </a:solidFill>
            </a:endParaRPr>
          </a:p>
          <a:p>
            <a:pPr marL="457200" lvl="1" indent="0" eaLnBrk="1" hangingPunct="1">
              <a:buFont typeface="Arial" panose="020B0604020202020204" pitchFamily="34" charset="0"/>
              <a:buNone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43E66EE-49A8-4D58-9DBC-30B877B77375}"/>
              </a:ext>
            </a:extLst>
          </p:cNvPr>
          <p:cNvSpPr/>
          <p:nvPr/>
        </p:nvSpPr>
        <p:spPr>
          <a:xfrm>
            <a:off x="0" y="0"/>
            <a:ext cx="557213" cy="6858000"/>
          </a:xfrm>
          <a:prstGeom prst="rect">
            <a:avLst/>
          </a:prstGeom>
          <a:gradFill flip="none" rotWithShape="1">
            <a:gsLst>
              <a:gs pos="0">
                <a:srgbClr val="041E41"/>
              </a:gs>
              <a:gs pos="100000">
                <a:srgbClr val="0075C9"/>
              </a:gs>
            </a:gsLst>
            <a:lin ang="135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9400" name="Rectangle 8">
            <a:extLst>
              <a:ext uri="{FF2B5EF4-FFF2-40B4-BE49-F238E27FC236}">
                <a16:creationId xmlns:a16="http://schemas.microsoft.com/office/drawing/2014/main" xmlns="" id="{2F255A10-6D30-4637-9191-CB5B7488B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275" y="738188"/>
            <a:ext cx="8077200" cy="28575"/>
          </a:xfrm>
          <a:prstGeom prst="rect">
            <a:avLst/>
          </a:prstGeom>
          <a:solidFill>
            <a:srgbClr val="2F573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9pPr>
          </a:lstStyle>
          <a:p>
            <a:endParaRPr lang="en-US" altLang="en-US"/>
          </a:p>
        </p:txBody>
      </p:sp>
      <p:pic>
        <p:nvPicPr>
          <p:cNvPr id="59401" name="Content Placeholder 10">
            <a:extLst>
              <a:ext uri="{FF2B5EF4-FFF2-40B4-BE49-F238E27FC236}">
                <a16:creationId xmlns:a16="http://schemas.microsoft.com/office/drawing/2014/main" xmlns="" id="{626E7C15-7E96-4790-BB9F-02F11D288B5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26746" r="61636" b="28624"/>
          <a:stretch>
            <a:fillRect/>
          </a:stretch>
        </p:blipFill>
        <p:spPr bwMode="auto">
          <a:xfrm>
            <a:off x="1254125" y="1524000"/>
            <a:ext cx="7007225" cy="4217988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row: Notched Right 5">
            <a:extLst>
              <a:ext uri="{FF2B5EF4-FFF2-40B4-BE49-F238E27FC236}">
                <a16:creationId xmlns:a16="http://schemas.microsoft.com/office/drawing/2014/main" xmlns="" id="{E563B69E-2574-43B8-9F29-5B9ABA696536}"/>
              </a:ext>
            </a:extLst>
          </p:cNvPr>
          <p:cNvSpPr/>
          <p:nvPr/>
        </p:nvSpPr>
        <p:spPr>
          <a:xfrm>
            <a:off x="1284288" y="3810000"/>
            <a:ext cx="846137" cy="484188"/>
          </a:xfrm>
          <a:prstGeom prst="notched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DEEC45-33CC-4121-8084-96221E49C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38" y="88900"/>
            <a:ext cx="8229600" cy="5556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>
                <a:solidFill>
                  <a:srgbClr val="2F5731"/>
                </a:solidFill>
              </a:rPr>
              <a:t>             </a:t>
            </a:r>
            <a:r>
              <a:rPr lang="en-US" sz="4000" b="1" dirty="0">
                <a:latin typeface="+mn-lt"/>
              </a:rPr>
              <a:t>No Changes or Make Changes</a:t>
            </a:r>
          </a:p>
        </p:txBody>
      </p:sp>
      <p:sp>
        <p:nvSpPr>
          <p:cNvPr id="60419" name="Content Placeholder 2">
            <a:extLst>
              <a:ext uri="{FF2B5EF4-FFF2-40B4-BE49-F238E27FC236}">
                <a16:creationId xmlns:a16="http://schemas.microsoft.com/office/drawing/2014/main" xmlns="" id="{1E151B95-6926-4954-8581-8B9427C6A63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971550"/>
            <a:ext cx="8534400" cy="466090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endParaRPr lang="en-US" altLang="en-US" sz="2800">
              <a:solidFill>
                <a:srgbClr val="2F5731"/>
              </a:solidFill>
            </a:endParaRPr>
          </a:p>
          <a:p>
            <a:pPr marL="457200" lvl="1" indent="0" eaLnBrk="1" hangingPunct="1">
              <a:buFont typeface="Arial" panose="020B0604020202020204" pitchFamily="34" charset="0"/>
              <a:buNone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1D8AA34-563A-490B-9892-511286F46A4D}"/>
              </a:ext>
            </a:extLst>
          </p:cNvPr>
          <p:cNvSpPr/>
          <p:nvPr/>
        </p:nvSpPr>
        <p:spPr>
          <a:xfrm>
            <a:off x="0" y="0"/>
            <a:ext cx="557213" cy="6858000"/>
          </a:xfrm>
          <a:prstGeom prst="rect">
            <a:avLst/>
          </a:prstGeom>
          <a:gradFill flip="none" rotWithShape="1">
            <a:gsLst>
              <a:gs pos="0">
                <a:srgbClr val="041E41"/>
              </a:gs>
              <a:gs pos="100000">
                <a:srgbClr val="0075C9"/>
              </a:gs>
            </a:gsLst>
            <a:lin ang="135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0423" name="Rectangle 8">
            <a:extLst>
              <a:ext uri="{FF2B5EF4-FFF2-40B4-BE49-F238E27FC236}">
                <a16:creationId xmlns:a16="http://schemas.microsoft.com/office/drawing/2014/main" xmlns="" id="{15B56298-2F7E-4B55-B720-2B471F896E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275" y="738188"/>
            <a:ext cx="8077200" cy="28575"/>
          </a:xfrm>
          <a:prstGeom prst="rect">
            <a:avLst/>
          </a:prstGeom>
          <a:solidFill>
            <a:srgbClr val="2F573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9pPr>
          </a:lstStyle>
          <a:p>
            <a:endParaRPr lang="en-US" altLang="en-US"/>
          </a:p>
        </p:txBody>
      </p:sp>
      <p:pic>
        <p:nvPicPr>
          <p:cNvPr id="60424" name="Picture 3">
            <a:extLst>
              <a:ext uri="{FF2B5EF4-FFF2-40B4-BE49-F238E27FC236}">
                <a16:creationId xmlns:a16="http://schemas.microsoft.com/office/drawing/2014/main" xmlns="" id="{37D6A835-2A81-422F-BA3F-D5C6276BA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984250"/>
            <a:ext cx="8229600" cy="457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xplosion: 8 Points 2">
            <a:extLst>
              <a:ext uri="{FF2B5EF4-FFF2-40B4-BE49-F238E27FC236}">
                <a16:creationId xmlns:a16="http://schemas.microsoft.com/office/drawing/2014/main" xmlns="" id="{4892B53B-CC3A-4951-A32F-974DA89A1CE4}"/>
              </a:ext>
            </a:extLst>
          </p:cNvPr>
          <p:cNvSpPr/>
          <p:nvPr/>
        </p:nvSpPr>
        <p:spPr>
          <a:xfrm>
            <a:off x="684213" y="44450"/>
            <a:ext cx="914400" cy="927100"/>
          </a:xfrm>
          <a:prstGeom prst="irregularSeal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NEW</a:t>
            </a:r>
          </a:p>
        </p:txBody>
      </p:sp>
    </p:spTree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4E5787-F040-4565-8297-83069F6E9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38" y="196850"/>
            <a:ext cx="8229600" cy="555625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b="1" dirty="0">
                <a:latin typeface="+mn-lt"/>
              </a:rPr>
              <a:t>6 Clicks to Enrollment</a:t>
            </a:r>
          </a:p>
        </p:txBody>
      </p:sp>
      <p:sp>
        <p:nvSpPr>
          <p:cNvPr id="62467" name="Content Placeholder 2">
            <a:extLst>
              <a:ext uri="{FF2B5EF4-FFF2-40B4-BE49-F238E27FC236}">
                <a16:creationId xmlns:a16="http://schemas.microsoft.com/office/drawing/2014/main" xmlns="" id="{A257EE73-3111-4FEE-8D3A-81019423926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971550"/>
            <a:ext cx="8534400" cy="466090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endParaRPr lang="en-US" altLang="en-US" sz="2800">
              <a:solidFill>
                <a:srgbClr val="2F5731"/>
              </a:solidFill>
            </a:endParaRPr>
          </a:p>
          <a:p>
            <a:pPr marL="457200" lvl="1" indent="0" eaLnBrk="1" hangingPunct="1">
              <a:buFont typeface="Arial" panose="020B0604020202020204" pitchFamily="34" charset="0"/>
              <a:buNone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79D4CA4-9892-47ED-8D8A-CCB4830C8FCD}"/>
              </a:ext>
            </a:extLst>
          </p:cNvPr>
          <p:cNvSpPr/>
          <p:nvPr/>
        </p:nvSpPr>
        <p:spPr>
          <a:xfrm>
            <a:off x="0" y="0"/>
            <a:ext cx="557213" cy="6858000"/>
          </a:xfrm>
          <a:prstGeom prst="rect">
            <a:avLst/>
          </a:prstGeom>
          <a:gradFill flip="none" rotWithShape="1">
            <a:gsLst>
              <a:gs pos="0">
                <a:srgbClr val="041E41"/>
              </a:gs>
              <a:gs pos="100000">
                <a:srgbClr val="0075C9"/>
              </a:gs>
            </a:gsLst>
            <a:lin ang="135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2471" name="Rectangle 8">
            <a:extLst>
              <a:ext uri="{FF2B5EF4-FFF2-40B4-BE49-F238E27FC236}">
                <a16:creationId xmlns:a16="http://schemas.microsoft.com/office/drawing/2014/main" xmlns="" id="{76A1AE79-F867-4E92-B809-CFF7ABD919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275" y="738188"/>
            <a:ext cx="8077200" cy="28575"/>
          </a:xfrm>
          <a:prstGeom prst="rect">
            <a:avLst/>
          </a:prstGeom>
          <a:solidFill>
            <a:srgbClr val="2F573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9pPr>
          </a:lstStyle>
          <a:p>
            <a:endParaRPr lang="en-US" altLang="en-US"/>
          </a:p>
        </p:txBody>
      </p:sp>
      <p:pic>
        <p:nvPicPr>
          <p:cNvPr id="62472" name="Picture 2">
            <a:extLst>
              <a:ext uri="{FF2B5EF4-FFF2-40B4-BE49-F238E27FC236}">
                <a16:creationId xmlns:a16="http://schemas.microsoft.com/office/drawing/2014/main" xmlns="" id="{A82F5E6F-7B21-4C5F-814D-02D74073A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838200"/>
            <a:ext cx="8586787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1DE16A-3343-41C1-8614-79F94EEC9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763" y="160338"/>
            <a:ext cx="8229600" cy="555625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b="1" dirty="0">
                <a:latin typeface="+mn-lt"/>
              </a:rPr>
              <a:t>Bentek-Benefit Elections</a:t>
            </a:r>
          </a:p>
        </p:txBody>
      </p:sp>
      <p:sp>
        <p:nvSpPr>
          <p:cNvPr id="63491" name="Content Placeholder 2">
            <a:extLst>
              <a:ext uri="{FF2B5EF4-FFF2-40B4-BE49-F238E27FC236}">
                <a16:creationId xmlns:a16="http://schemas.microsoft.com/office/drawing/2014/main" xmlns="" id="{14B35AC4-7C85-41B9-BD82-8C100B23469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19113" y="914400"/>
            <a:ext cx="8534400" cy="466090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endParaRPr lang="en-US" altLang="en-US" sz="2800">
              <a:solidFill>
                <a:srgbClr val="2F5731"/>
              </a:solidFill>
            </a:endParaRPr>
          </a:p>
          <a:p>
            <a:pPr marL="457200" lvl="1" indent="0" eaLnBrk="1" hangingPunct="1">
              <a:buFont typeface="Arial" panose="020B0604020202020204" pitchFamily="34" charset="0"/>
              <a:buNone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572DCFA-6C68-431E-833F-3D8269670A25}"/>
              </a:ext>
            </a:extLst>
          </p:cNvPr>
          <p:cNvSpPr/>
          <p:nvPr/>
        </p:nvSpPr>
        <p:spPr>
          <a:xfrm>
            <a:off x="0" y="0"/>
            <a:ext cx="557213" cy="6858000"/>
          </a:xfrm>
          <a:prstGeom prst="rect">
            <a:avLst/>
          </a:prstGeom>
          <a:gradFill flip="none" rotWithShape="1">
            <a:gsLst>
              <a:gs pos="0">
                <a:srgbClr val="041E41"/>
              </a:gs>
              <a:gs pos="100000">
                <a:srgbClr val="0075C9"/>
              </a:gs>
            </a:gsLst>
            <a:lin ang="135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3494" name="Rectangle 8">
            <a:extLst>
              <a:ext uri="{FF2B5EF4-FFF2-40B4-BE49-F238E27FC236}">
                <a16:creationId xmlns:a16="http://schemas.microsoft.com/office/drawing/2014/main" xmlns="" id="{5244EE82-D763-498D-B0A7-569224AAF1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275" y="738188"/>
            <a:ext cx="8077200" cy="28575"/>
          </a:xfrm>
          <a:prstGeom prst="rect">
            <a:avLst/>
          </a:prstGeom>
          <a:solidFill>
            <a:srgbClr val="2F573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9pPr>
          </a:lstStyle>
          <a:p>
            <a:endParaRPr lang="en-US" altLang="en-US"/>
          </a:p>
        </p:txBody>
      </p:sp>
      <p:sp>
        <p:nvSpPr>
          <p:cNvPr id="4" name="Explosion: 8 Points 3">
            <a:extLst>
              <a:ext uri="{FF2B5EF4-FFF2-40B4-BE49-F238E27FC236}">
                <a16:creationId xmlns:a16="http://schemas.microsoft.com/office/drawing/2014/main" xmlns="" id="{C36052C3-A8F9-4949-8347-2EE728451455}"/>
              </a:ext>
            </a:extLst>
          </p:cNvPr>
          <p:cNvSpPr/>
          <p:nvPr/>
        </p:nvSpPr>
        <p:spPr>
          <a:xfrm>
            <a:off x="730250" y="-46038"/>
            <a:ext cx="1381125" cy="968376"/>
          </a:xfrm>
          <a:prstGeom prst="irregularSeal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New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Look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F3A357C9-DC3A-46CC-A580-20DD044EC9A5}"/>
              </a:ext>
            </a:extLst>
          </p:cNvPr>
          <p:cNvSpPr/>
          <p:nvPr/>
        </p:nvSpPr>
        <p:spPr>
          <a:xfrm>
            <a:off x="1295400" y="2362200"/>
            <a:ext cx="1076325" cy="38100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0029FE52-77E7-47D1-8DC4-E90D23743219}"/>
              </a:ext>
            </a:extLst>
          </p:cNvPr>
          <p:cNvSpPr/>
          <p:nvPr/>
        </p:nvSpPr>
        <p:spPr>
          <a:xfrm>
            <a:off x="1600200" y="4021138"/>
            <a:ext cx="46038" cy="46037"/>
          </a:xfrm>
          <a:prstGeom prst="ellipse">
            <a:avLst/>
          </a:prstGeom>
          <a:solidFill>
            <a:srgbClr val="FFC000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A67D8F16-8A28-4ECE-B618-295C4AA23414}"/>
              </a:ext>
            </a:extLst>
          </p:cNvPr>
          <p:cNvSpPr/>
          <p:nvPr/>
        </p:nvSpPr>
        <p:spPr>
          <a:xfrm>
            <a:off x="1025525" y="3944938"/>
            <a:ext cx="1050925" cy="304800"/>
          </a:xfrm>
          <a:prstGeom prst="ellipse">
            <a:avLst/>
          </a:prstGeom>
          <a:noFill/>
          <a:ln w="571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63499" name="Picture 2">
            <a:extLst>
              <a:ext uri="{FF2B5EF4-FFF2-40B4-BE49-F238E27FC236}">
                <a16:creationId xmlns:a16="http://schemas.microsoft.com/office/drawing/2014/main" xmlns="" id="{E9F98D5F-4BCF-4ACA-AE61-994D6D4C3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914400"/>
            <a:ext cx="8534400" cy="528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CD41BC57-547C-48B7-8EBF-AFA4715B4359}"/>
              </a:ext>
            </a:extLst>
          </p:cNvPr>
          <p:cNvSpPr/>
          <p:nvPr/>
        </p:nvSpPr>
        <p:spPr>
          <a:xfrm>
            <a:off x="876300" y="3268663"/>
            <a:ext cx="914400" cy="9144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>
            <a:extLst>
              <a:ext uri="{FF2B5EF4-FFF2-40B4-BE49-F238E27FC236}">
                <a16:creationId xmlns:a16="http://schemas.microsoft.com/office/drawing/2014/main" xmlns="" id="{3424B8E0-3F0B-4FB5-BF60-42E2ABC548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0075" y="46038"/>
            <a:ext cx="8229600" cy="555625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b="1" dirty="0">
                <a:latin typeface="+mn-lt"/>
              </a:rPr>
              <a:t>Bentek – My Benefit Elections - Benefits Cart</a:t>
            </a:r>
          </a:p>
        </p:txBody>
      </p:sp>
      <p:sp>
        <p:nvSpPr>
          <p:cNvPr id="64515" name="Content Placeholder 2">
            <a:extLst>
              <a:ext uri="{FF2B5EF4-FFF2-40B4-BE49-F238E27FC236}">
                <a16:creationId xmlns:a16="http://schemas.microsoft.com/office/drawing/2014/main" xmlns="" id="{182EB172-8EFD-4824-9691-C7F33BEA192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971550"/>
            <a:ext cx="8534400" cy="466090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endParaRPr lang="en-US" altLang="en-US" sz="2800">
              <a:solidFill>
                <a:srgbClr val="2F5731"/>
              </a:solidFill>
            </a:endParaRPr>
          </a:p>
          <a:p>
            <a:pPr marL="457200" lvl="1" indent="0" eaLnBrk="1" hangingPunct="1">
              <a:buFont typeface="Arial" panose="020B0604020202020204" pitchFamily="34" charset="0"/>
              <a:buNone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E87A0D0-0AD5-4267-9F69-8D708AA1491E}"/>
              </a:ext>
            </a:extLst>
          </p:cNvPr>
          <p:cNvSpPr/>
          <p:nvPr/>
        </p:nvSpPr>
        <p:spPr>
          <a:xfrm>
            <a:off x="0" y="0"/>
            <a:ext cx="557213" cy="6858000"/>
          </a:xfrm>
          <a:prstGeom prst="rect">
            <a:avLst/>
          </a:prstGeom>
          <a:gradFill flip="none" rotWithShape="1">
            <a:gsLst>
              <a:gs pos="0">
                <a:srgbClr val="041E41"/>
              </a:gs>
              <a:gs pos="100000">
                <a:srgbClr val="0075C9"/>
              </a:gs>
            </a:gsLst>
            <a:lin ang="135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4519" name="Rectangle 8">
            <a:extLst>
              <a:ext uri="{FF2B5EF4-FFF2-40B4-BE49-F238E27FC236}">
                <a16:creationId xmlns:a16="http://schemas.microsoft.com/office/drawing/2014/main" xmlns="" id="{BCD717E1-59D7-4D07-B338-98D307F3A1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275" y="738188"/>
            <a:ext cx="8077200" cy="28575"/>
          </a:xfrm>
          <a:prstGeom prst="rect">
            <a:avLst/>
          </a:prstGeom>
          <a:solidFill>
            <a:srgbClr val="2F573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9pPr>
          </a:lstStyle>
          <a:p>
            <a:endParaRPr lang="en-US" altLang="en-US"/>
          </a:p>
        </p:txBody>
      </p:sp>
      <p:pic>
        <p:nvPicPr>
          <p:cNvPr id="64520" name="Picture 1">
            <a:extLst>
              <a:ext uri="{FF2B5EF4-FFF2-40B4-BE49-F238E27FC236}">
                <a16:creationId xmlns:a16="http://schemas.microsoft.com/office/drawing/2014/main" xmlns="" id="{8A4E59ED-8F33-4D7D-8911-B8DC15D7D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912813"/>
            <a:ext cx="8196262" cy="509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rrow: Up 2">
            <a:extLst>
              <a:ext uri="{FF2B5EF4-FFF2-40B4-BE49-F238E27FC236}">
                <a16:creationId xmlns:a16="http://schemas.microsoft.com/office/drawing/2014/main" xmlns="" id="{B49E7044-C717-4328-BFB4-C6D021856C06}"/>
              </a:ext>
            </a:extLst>
          </p:cNvPr>
          <p:cNvSpPr/>
          <p:nvPr/>
        </p:nvSpPr>
        <p:spPr>
          <a:xfrm>
            <a:off x="8001000" y="1738313"/>
            <a:ext cx="381000" cy="1081087"/>
          </a:xfrm>
          <a:prstGeom prst="upArrow">
            <a:avLst>
              <a:gd name="adj1" fmla="val 50000"/>
              <a:gd name="adj2" fmla="val 56743"/>
            </a:avLst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xmlns="" id="{A6EEE8B9-A658-495F-8133-70E4A007D5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sz="3600" b="1" dirty="0">
                <a:latin typeface="+mn-lt"/>
              </a:rPr>
              <a:t>Open Enrollment Highlights</a:t>
            </a:r>
          </a:p>
        </p:txBody>
      </p:sp>
      <p:sp>
        <p:nvSpPr>
          <p:cNvPr id="23555" name="Content Placeholder 2">
            <a:extLst>
              <a:ext uri="{FF2B5EF4-FFF2-40B4-BE49-F238E27FC236}">
                <a16:creationId xmlns:a16="http://schemas.microsoft.com/office/drawing/2014/main" xmlns="" id="{6B94C409-74F8-445C-A980-319D630CA6A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371600"/>
            <a:ext cx="7848600" cy="50292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b="1" dirty="0"/>
              <a:t>Medical Coverage </a:t>
            </a:r>
            <a:r>
              <a:rPr lang="en-US" altLang="en-US" dirty="0"/>
              <a:t>will remain with Florida Blue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en-US" altLang="en-US" b="1" dirty="0" err="1"/>
              <a:t>Teledoc</a:t>
            </a:r>
            <a:r>
              <a:rPr lang="en-US" altLang="en-US" b="1" dirty="0"/>
              <a:t> </a:t>
            </a:r>
            <a:r>
              <a:rPr lang="en-US" altLang="en-US" dirty="0" smtClean="0"/>
              <a:t>with </a:t>
            </a:r>
            <a:r>
              <a:rPr lang="en-US" altLang="en-US" dirty="0"/>
              <a:t>Florida </a:t>
            </a:r>
            <a:r>
              <a:rPr lang="en-US" altLang="en-US" dirty="0" smtClean="0"/>
              <a:t>Blue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en-US" altLang="en-US" b="1" dirty="0" smtClean="0"/>
              <a:t>Blue 365 </a:t>
            </a:r>
            <a:r>
              <a:rPr lang="en-US" altLang="en-US" dirty="0" smtClean="0"/>
              <a:t>with Florida Blue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b="1" dirty="0" smtClean="0"/>
              <a:t>Dental </a:t>
            </a:r>
            <a:r>
              <a:rPr lang="en-US" altLang="en-US" b="1" dirty="0"/>
              <a:t>Coverage </a:t>
            </a:r>
            <a:r>
              <a:rPr lang="en-US" altLang="en-US" dirty="0"/>
              <a:t>will remain with Humana</a:t>
            </a:r>
            <a:endParaRPr lang="en-US" altLang="en-US" b="1" dirty="0">
              <a:solidFill>
                <a:schemeClr val="tx2"/>
              </a:solidFill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b="1" dirty="0"/>
              <a:t>Vision Coverage </a:t>
            </a:r>
            <a:r>
              <a:rPr lang="en-US" altLang="en-US" dirty="0"/>
              <a:t>will remain with Humana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b="1" dirty="0"/>
              <a:t>Flexible Spending </a:t>
            </a:r>
            <a:r>
              <a:rPr lang="en-US" altLang="en-US" dirty="0"/>
              <a:t>will remain the same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b="1" dirty="0"/>
              <a:t>Life and Disability </a:t>
            </a:r>
            <a:r>
              <a:rPr lang="en-US" altLang="en-US" dirty="0"/>
              <a:t>will remain with Lincoln </a:t>
            </a:r>
            <a:r>
              <a:rPr lang="en-US" altLang="en-US" dirty="0" smtClean="0"/>
              <a:t>Financial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b="1" dirty="0" smtClean="0"/>
              <a:t>Short Term Disability </a:t>
            </a:r>
            <a:r>
              <a:rPr lang="en-US" altLang="en-US" dirty="0" smtClean="0"/>
              <a:t>(STD)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b="1" dirty="0" smtClean="0"/>
              <a:t>Long Term Disability </a:t>
            </a:r>
            <a:r>
              <a:rPr lang="en-US" altLang="en-US" dirty="0" smtClean="0"/>
              <a:t>(LTD)</a:t>
            </a:r>
            <a:endParaRPr lang="en-US" altLang="en-US" dirty="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b="1" dirty="0"/>
              <a:t>EAP</a:t>
            </a:r>
            <a:r>
              <a:rPr lang="en-US" altLang="en-US" dirty="0"/>
              <a:t> will remain change to Lincoln Financial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b="1" dirty="0"/>
              <a:t>Allstate</a:t>
            </a:r>
            <a:r>
              <a:rPr lang="en-US" altLang="en-US" dirty="0"/>
              <a:t> will remain the same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b="1" dirty="0"/>
              <a:t>Legal Insurance </a:t>
            </a:r>
            <a:r>
              <a:rPr lang="en-US" altLang="en-US" dirty="0"/>
              <a:t>will remain with U.S. Legal Services</a:t>
            </a:r>
          </a:p>
          <a:p>
            <a:pPr marL="0" indent="0" eaLnBrk="1" hangingPunct="1">
              <a:buNone/>
            </a:pPr>
            <a:endParaRPr lang="en-US" altLang="en-US" dirty="0"/>
          </a:p>
          <a:p>
            <a:pPr eaLnBrk="1" hangingPunct="1"/>
            <a:endParaRPr lang="en-US" altLang="en-US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E810B19-A9FE-4141-9D91-8913E56B21FA}"/>
              </a:ext>
            </a:extLst>
          </p:cNvPr>
          <p:cNvSpPr/>
          <p:nvPr/>
        </p:nvSpPr>
        <p:spPr>
          <a:xfrm>
            <a:off x="9525" y="0"/>
            <a:ext cx="557213" cy="6858000"/>
          </a:xfrm>
          <a:prstGeom prst="rect">
            <a:avLst/>
          </a:prstGeom>
          <a:gradFill flip="none" rotWithShape="1">
            <a:gsLst>
              <a:gs pos="0">
                <a:srgbClr val="041E41"/>
              </a:gs>
              <a:gs pos="100000">
                <a:srgbClr val="0075C9"/>
              </a:gs>
            </a:gsLst>
            <a:lin ang="135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3560" name="Rectangle 7">
            <a:extLst>
              <a:ext uri="{FF2B5EF4-FFF2-40B4-BE49-F238E27FC236}">
                <a16:creationId xmlns:a16="http://schemas.microsoft.com/office/drawing/2014/main" xmlns="" id="{44F3A541-A69F-4D5C-BB11-078D5C9386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" y="1162050"/>
            <a:ext cx="8077200" cy="50800"/>
          </a:xfrm>
          <a:prstGeom prst="rect">
            <a:avLst/>
          </a:prstGeom>
          <a:gradFill rotWithShape="0">
            <a:gsLst>
              <a:gs pos="0">
                <a:srgbClr val="0075C9"/>
              </a:gs>
              <a:gs pos="5000">
                <a:srgbClr val="0075C9"/>
              </a:gs>
              <a:gs pos="100000">
                <a:srgbClr val="002E6D"/>
              </a:gs>
            </a:gsLst>
            <a:lin ang="168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>
            <a:extLst>
              <a:ext uri="{FF2B5EF4-FFF2-40B4-BE49-F238E27FC236}">
                <a16:creationId xmlns:a16="http://schemas.microsoft.com/office/drawing/2014/main" xmlns="" id="{62044C06-1274-44B7-AB3B-15A622E1D8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0075" y="46038"/>
            <a:ext cx="8229600" cy="555625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sz="4000" b="1" dirty="0">
                <a:latin typeface="+mn-lt"/>
              </a:rPr>
              <a:t>Life Insurance </a:t>
            </a:r>
          </a:p>
        </p:txBody>
      </p:sp>
      <p:sp>
        <p:nvSpPr>
          <p:cNvPr id="66563" name="Content Placeholder 2">
            <a:extLst>
              <a:ext uri="{FF2B5EF4-FFF2-40B4-BE49-F238E27FC236}">
                <a16:creationId xmlns:a16="http://schemas.microsoft.com/office/drawing/2014/main" xmlns="" id="{731DE02D-FEE1-4DCB-8A0B-4E2B3F4F737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971550"/>
            <a:ext cx="8534400" cy="466090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endParaRPr lang="en-US" altLang="en-US" sz="2800">
              <a:solidFill>
                <a:srgbClr val="2F5731"/>
              </a:solidFill>
            </a:endParaRPr>
          </a:p>
          <a:p>
            <a:pPr marL="457200" lvl="1" indent="0" eaLnBrk="1" hangingPunct="1">
              <a:buFont typeface="Arial" panose="020B0604020202020204" pitchFamily="34" charset="0"/>
              <a:buNone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3A049B9-404F-49C2-BFF8-542D74332828}"/>
              </a:ext>
            </a:extLst>
          </p:cNvPr>
          <p:cNvSpPr/>
          <p:nvPr/>
        </p:nvSpPr>
        <p:spPr>
          <a:xfrm>
            <a:off x="0" y="0"/>
            <a:ext cx="557213" cy="6858000"/>
          </a:xfrm>
          <a:prstGeom prst="rect">
            <a:avLst/>
          </a:prstGeom>
          <a:gradFill flip="none" rotWithShape="1">
            <a:gsLst>
              <a:gs pos="0">
                <a:srgbClr val="041E41"/>
              </a:gs>
              <a:gs pos="100000">
                <a:srgbClr val="0075C9"/>
              </a:gs>
            </a:gsLst>
            <a:lin ang="135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6567" name="Rectangle 8">
            <a:extLst>
              <a:ext uri="{FF2B5EF4-FFF2-40B4-BE49-F238E27FC236}">
                <a16:creationId xmlns:a16="http://schemas.microsoft.com/office/drawing/2014/main" xmlns="" id="{CFE4E48A-F732-4789-94C7-A27896DACF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275" y="738188"/>
            <a:ext cx="8077200" cy="28575"/>
          </a:xfrm>
          <a:prstGeom prst="rect">
            <a:avLst/>
          </a:prstGeom>
          <a:solidFill>
            <a:srgbClr val="2F573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9pPr>
          </a:lstStyle>
          <a:p>
            <a:endParaRPr lang="en-US" altLang="en-US"/>
          </a:p>
        </p:txBody>
      </p:sp>
      <p:pic>
        <p:nvPicPr>
          <p:cNvPr id="66568" name="Picture 2">
            <a:extLst>
              <a:ext uri="{FF2B5EF4-FFF2-40B4-BE49-F238E27FC236}">
                <a16:creationId xmlns:a16="http://schemas.microsoft.com/office/drawing/2014/main" xmlns="" id="{20081550-FC7E-497A-B55D-48386B562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766763"/>
            <a:ext cx="8534400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1C55D608-B914-4845-981D-BF641B9E6259}"/>
              </a:ext>
            </a:extLst>
          </p:cNvPr>
          <p:cNvSpPr/>
          <p:nvPr/>
        </p:nvSpPr>
        <p:spPr>
          <a:xfrm>
            <a:off x="3733800" y="5105400"/>
            <a:ext cx="2133600" cy="10668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>
            <a:extLst>
              <a:ext uri="{FF2B5EF4-FFF2-40B4-BE49-F238E27FC236}">
                <a16:creationId xmlns:a16="http://schemas.microsoft.com/office/drawing/2014/main" xmlns="" id="{42DB71D6-D84D-41FB-B324-CCDB051C86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2938" y="196850"/>
            <a:ext cx="8229600" cy="45878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b="1" dirty="0">
                <a:latin typeface="+mn-lt"/>
              </a:rPr>
              <a:t>Bentek</a:t>
            </a:r>
            <a:r>
              <a:rPr lang="en-US" altLang="en-US" sz="4000" b="1" dirty="0"/>
              <a:t> – My </a:t>
            </a:r>
            <a:r>
              <a:rPr lang="en-US" altLang="en-US" sz="4000" b="1" dirty="0">
                <a:latin typeface="+mn-lt"/>
              </a:rPr>
              <a:t>Beneficiaries</a:t>
            </a:r>
          </a:p>
        </p:txBody>
      </p:sp>
      <p:sp>
        <p:nvSpPr>
          <p:cNvPr id="68611" name="Content Placeholder 2">
            <a:extLst>
              <a:ext uri="{FF2B5EF4-FFF2-40B4-BE49-F238E27FC236}">
                <a16:creationId xmlns:a16="http://schemas.microsoft.com/office/drawing/2014/main" xmlns="" id="{E1A2546A-8084-4037-ABED-4109445F889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971550"/>
            <a:ext cx="8534400" cy="466090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endParaRPr lang="en-US" altLang="en-US" sz="2800">
              <a:solidFill>
                <a:srgbClr val="2F5731"/>
              </a:solidFill>
            </a:endParaRPr>
          </a:p>
          <a:p>
            <a:pPr marL="457200" lvl="1" indent="0" eaLnBrk="1" hangingPunct="1">
              <a:buFont typeface="Arial" panose="020B0604020202020204" pitchFamily="34" charset="0"/>
              <a:buNone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06A8DEC-67F7-4AB4-B147-9286BE015520}"/>
              </a:ext>
            </a:extLst>
          </p:cNvPr>
          <p:cNvSpPr/>
          <p:nvPr/>
        </p:nvSpPr>
        <p:spPr>
          <a:xfrm>
            <a:off x="0" y="0"/>
            <a:ext cx="557213" cy="6858000"/>
          </a:xfrm>
          <a:prstGeom prst="rect">
            <a:avLst/>
          </a:prstGeom>
          <a:gradFill flip="none" rotWithShape="1">
            <a:gsLst>
              <a:gs pos="0">
                <a:srgbClr val="041E41"/>
              </a:gs>
              <a:gs pos="100000">
                <a:srgbClr val="0075C9"/>
              </a:gs>
            </a:gsLst>
            <a:lin ang="135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8615" name="Rectangle 8">
            <a:extLst>
              <a:ext uri="{FF2B5EF4-FFF2-40B4-BE49-F238E27FC236}">
                <a16:creationId xmlns:a16="http://schemas.microsoft.com/office/drawing/2014/main" xmlns="" id="{E56750DA-9EB9-42C2-BA87-8E3AB97F90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915988"/>
            <a:ext cx="8077200" cy="26987"/>
          </a:xfrm>
          <a:prstGeom prst="rect">
            <a:avLst/>
          </a:prstGeom>
          <a:solidFill>
            <a:srgbClr val="2F573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9pPr>
          </a:lstStyle>
          <a:p>
            <a:endParaRPr lang="en-US" altLang="en-US"/>
          </a:p>
        </p:txBody>
      </p:sp>
      <p:pic>
        <p:nvPicPr>
          <p:cNvPr id="68616" name="Picture 1">
            <a:extLst>
              <a:ext uri="{FF2B5EF4-FFF2-40B4-BE49-F238E27FC236}">
                <a16:creationId xmlns:a16="http://schemas.microsoft.com/office/drawing/2014/main" xmlns="" id="{E2D7177E-7E85-438C-8A22-DEFF81859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942975"/>
            <a:ext cx="8205787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>
            <a:extLst>
              <a:ext uri="{FF2B5EF4-FFF2-40B4-BE49-F238E27FC236}">
                <a16:creationId xmlns:a16="http://schemas.microsoft.com/office/drawing/2014/main" xmlns="" id="{F83974FC-2891-45A0-94B1-D8F783519A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2938" y="196850"/>
            <a:ext cx="8229600" cy="45878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200" b="1" dirty="0">
                <a:latin typeface="+mn-lt"/>
              </a:rPr>
              <a:t>Bentek – View My Elections, Agree and Submit</a:t>
            </a:r>
          </a:p>
        </p:txBody>
      </p:sp>
      <p:sp>
        <p:nvSpPr>
          <p:cNvPr id="70659" name="Content Placeholder 2">
            <a:extLst>
              <a:ext uri="{FF2B5EF4-FFF2-40B4-BE49-F238E27FC236}">
                <a16:creationId xmlns:a16="http://schemas.microsoft.com/office/drawing/2014/main" xmlns="" id="{3067B0E9-B16B-49AA-ACF2-CF45A5F0F52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971550"/>
            <a:ext cx="8534400" cy="466090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endParaRPr lang="en-US" altLang="en-US" sz="2800">
              <a:solidFill>
                <a:srgbClr val="2F5731"/>
              </a:solidFill>
            </a:endParaRPr>
          </a:p>
          <a:p>
            <a:pPr marL="457200" lvl="1" indent="0" eaLnBrk="1" hangingPunct="1">
              <a:buFont typeface="Arial" panose="020B0604020202020204" pitchFamily="34" charset="0"/>
              <a:buNone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A0EA4FF-55EC-44EC-933D-22F4ABA5B1AF}"/>
              </a:ext>
            </a:extLst>
          </p:cNvPr>
          <p:cNvSpPr/>
          <p:nvPr/>
        </p:nvSpPr>
        <p:spPr>
          <a:xfrm>
            <a:off x="0" y="0"/>
            <a:ext cx="557213" cy="6858000"/>
          </a:xfrm>
          <a:prstGeom prst="rect">
            <a:avLst/>
          </a:prstGeom>
          <a:gradFill flip="none" rotWithShape="1">
            <a:gsLst>
              <a:gs pos="0">
                <a:srgbClr val="041E41"/>
              </a:gs>
              <a:gs pos="100000">
                <a:srgbClr val="0075C9"/>
              </a:gs>
            </a:gsLst>
            <a:lin ang="135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0663" name="Rectangle 8">
            <a:extLst>
              <a:ext uri="{FF2B5EF4-FFF2-40B4-BE49-F238E27FC236}">
                <a16:creationId xmlns:a16="http://schemas.microsoft.com/office/drawing/2014/main" xmlns="" id="{CD19BA58-2E67-4994-8AD4-108AD0E12C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915988"/>
            <a:ext cx="8077200" cy="26987"/>
          </a:xfrm>
          <a:prstGeom prst="rect">
            <a:avLst/>
          </a:prstGeom>
          <a:solidFill>
            <a:srgbClr val="2F573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9pPr>
          </a:lstStyle>
          <a:p>
            <a:endParaRPr lang="en-US" alt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7128611-6042-4FB2-81A0-E53486AD0F7D}"/>
              </a:ext>
            </a:extLst>
          </p:cNvPr>
          <p:cNvSpPr/>
          <p:nvPr/>
        </p:nvSpPr>
        <p:spPr>
          <a:xfrm>
            <a:off x="6477000" y="1225550"/>
            <a:ext cx="1752600" cy="83185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 dirty="0"/>
          </a:p>
        </p:txBody>
      </p:sp>
      <p:pic>
        <p:nvPicPr>
          <p:cNvPr id="70665" name="Picture 2">
            <a:extLst>
              <a:ext uri="{FF2B5EF4-FFF2-40B4-BE49-F238E27FC236}">
                <a16:creationId xmlns:a16="http://schemas.microsoft.com/office/drawing/2014/main" xmlns="" id="{E60F7046-09CF-4FAF-BD5F-646056999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942975"/>
            <a:ext cx="8205787" cy="499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41EC1D33-3511-4D8D-BA6C-E9F101D6E4FE}"/>
              </a:ext>
            </a:extLst>
          </p:cNvPr>
          <p:cNvSpPr/>
          <p:nvPr/>
        </p:nvSpPr>
        <p:spPr>
          <a:xfrm>
            <a:off x="7696200" y="1598613"/>
            <a:ext cx="890588" cy="769937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>
            <a:extLst>
              <a:ext uri="{FF2B5EF4-FFF2-40B4-BE49-F238E27FC236}">
                <a16:creationId xmlns:a16="http://schemas.microsoft.com/office/drawing/2014/main" xmlns="" id="{9E888550-EFC5-454F-BC71-907BCE3576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2938" y="196850"/>
            <a:ext cx="8229600" cy="458788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sz="4000" b="1" dirty="0">
                <a:latin typeface="+mn-lt"/>
              </a:rPr>
              <a:t>Bentek – Congratulations!</a:t>
            </a:r>
          </a:p>
        </p:txBody>
      </p:sp>
      <p:sp>
        <p:nvSpPr>
          <p:cNvPr id="72707" name="Content Placeholder 2">
            <a:extLst>
              <a:ext uri="{FF2B5EF4-FFF2-40B4-BE49-F238E27FC236}">
                <a16:creationId xmlns:a16="http://schemas.microsoft.com/office/drawing/2014/main" xmlns="" id="{6E93A89C-91FF-4103-BA89-E769A130D48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971550"/>
            <a:ext cx="8534400" cy="466090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endParaRPr lang="en-US" altLang="en-US" sz="2800">
              <a:solidFill>
                <a:srgbClr val="2F5731"/>
              </a:solidFill>
            </a:endParaRPr>
          </a:p>
          <a:p>
            <a:pPr marL="457200" lvl="1" indent="0" eaLnBrk="1" hangingPunct="1">
              <a:buFont typeface="Arial" panose="020B0604020202020204" pitchFamily="34" charset="0"/>
              <a:buNone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719ADC6-8FA8-4997-887D-6D6965E5586B}"/>
              </a:ext>
            </a:extLst>
          </p:cNvPr>
          <p:cNvSpPr/>
          <p:nvPr/>
        </p:nvSpPr>
        <p:spPr>
          <a:xfrm>
            <a:off x="0" y="0"/>
            <a:ext cx="557213" cy="6858000"/>
          </a:xfrm>
          <a:prstGeom prst="rect">
            <a:avLst/>
          </a:prstGeom>
          <a:gradFill flip="none" rotWithShape="1">
            <a:gsLst>
              <a:gs pos="0">
                <a:srgbClr val="041E41"/>
              </a:gs>
              <a:gs pos="100000">
                <a:srgbClr val="0075C9"/>
              </a:gs>
            </a:gsLst>
            <a:lin ang="135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2711" name="Rectangle 8">
            <a:extLst>
              <a:ext uri="{FF2B5EF4-FFF2-40B4-BE49-F238E27FC236}">
                <a16:creationId xmlns:a16="http://schemas.microsoft.com/office/drawing/2014/main" xmlns="" id="{6D25B29A-CC69-42A6-9224-E2FCB31522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915988"/>
            <a:ext cx="8077200" cy="26987"/>
          </a:xfrm>
          <a:prstGeom prst="rect">
            <a:avLst/>
          </a:prstGeom>
          <a:solidFill>
            <a:srgbClr val="2F573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9pPr>
          </a:lstStyle>
          <a:p>
            <a:endParaRPr lang="en-US" alt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ED424F86-E602-465F-B27D-78060AC1DD08}"/>
              </a:ext>
            </a:extLst>
          </p:cNvPr>
          <p:cNvSpPr/>
          <p:nvPr/>
        </p:nvSpPr>
        <p:spPr>
          <a:xfrm>
            <a:off x="3810000" y="3657600"/>
            <a:ext cx="1895475" cy="12954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72713" name="Picture 1">
            <a:extLst>
              <a:ext uri="{FF2B5EF4-FFF2-40B4-BE49-F238E27FC236}">
                <a16:creationId xmlns:a16="http://schemas.microsoft.com/office/drawing/2014/main" xmlns="" id="{CC10685E-4565-431B-87F8-86AAD91F9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966788"/>
            <a:ext cx="8205787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531328A1-C06A-461C-9ED3-C1E046454412}"/>
              </a:ext>
            </a:extLst>
          </p:cNvPr>
          <p:cNvSpPr/>
          <p:nvPr/>
        </p:nvSpPr>
        <p:spPr>
          <a:xfrm>
            <a:off x="4038600" y="2590800"/>
            <a:ext cx="1219200" cy="609600"/>
          </a:xfrm>
          <a:prstGeom prst="ellipse">
            <a:avLst/>
          </a:prstGeom>
          <a:noFill/>
          <a:ln w="28575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xmlns="" id="{AE153037-1151-4C80-AC7A-693864BC0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8001000" cy="53340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sz="3200" b="1" dirty="0">
                <a:latin typeface="+mn-lt"/>
              </a:rPr>
              <a:t>Medical – Florida Blue Plan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253993A0-3350-4D5F-B03C-CDECF54EB00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71500" y="685800"/>
          <a:ext cx="8572500" cy="60928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305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6957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7826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56160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39962">
                <a:tc>
                  <a:txBody>
                    <a:bodyPr/>
                    <a:lstStyle/>
                    <a:p>
                      <a:r>
                        <a:rPr lang="en-US" sz="1400" dirty="0"/>
                        <a:t>Medical Service</a:t>
                      </a:r>
                    </a:p>
                  </a:txBody>
                  <a:tcPr marL="91429" marR="91429" marT="45709" marB="45709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In-Network</a:t>
                      </a:r>
                    </a:p>
                  </a:txBody>
                  <a:tcPr marL="91429" marR="91429" marT="45709" marB="45709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Out of Network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29" marR="91429" marT="45709" marB="45709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8138">
                <a:tc>
                  <a:txBody>
                    <a:bodyPr/>
                    <a:lstStyle/>
                    <a:p>
                      <a:r>
                        <a:rPr lang="en-US" sz="1400" b="1" dirty="0"/>
                        <a:t>Deductible (PYD)</a:t>
                      </a:r>
                    </a:p>
                  </a:txBody>
                  <a:tcPr marL="91429" marR="91429" marT="45709" marB="45709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Single:  $1,500</a:t>
                      </a:r>
                    </a:p>
                    <a:p>
                      <a:pPr algn="l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Family: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$3,000</a:t>
                      </a:r>
                    </a:p>
                  </a:txBody>
                  <a:tcPr marL="91429" marR="91429" marT="45709" marB="45709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Single:  $3,000</a:t>
                      </a:r>
                    </a:p>
                    <a:p>
                      <a:pPr algn="l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Family:  $6,000</a:t>
                      </a:r>
                    </a:p>
                  </a:txBody>
                  <a:tcPr marL="91429" marR="91429" marT="45709" marB="45709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79129">
                <a:tc>
                  <a:txBody>
                    <a:bodyPr/>
                    <a:lstStyle/>
                    <a:p>
                      <a:r>
                        <a:rPr lang="en-US" sz="1400" b="1" dirty="0"/>
                        <a:t>Out</a:t>
                      </a:r>
                      <a:r>
                        <a:rPr lang="en-US" sz="1400" b="1" baseline="0" dirty="0"/>
                        <a:t> of Pocket Max</a:t>
                      </a:r>
                      <a:endParaRPr lang="en-US" sz="1400" b="1" dirty="0"/>
                    </a:p>
                  </a:txBody>
                  <a:tcPr marL="91429" marR="91429" marT="45709" marB="45709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Single: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$4,500</a:t>
                      </a:r>
                    </a:p>
                    <a:p>
                      <a:pPr algn="l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Family: $6,850 Per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</a:rPr>
                        <a:t> Person</a:t>
                      </a:r>
                    </a:p>
                    <a:p>
                      <a:pPr algn="l"/>
                      <a:r>
                        <a:rPr lang="en-US" sz="1400" b="1" baseline="0" dirty="0">
                          <a:solidFill>
                            <a:schemeClr val="tx1"/>
                          </a:solidFill>
                        </a:rPr>
                        <a:t>             $9,000 Per Family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29" marR="91429" marT="45709" marB="45709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Single: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</a:rPr>
                        <a:t>  $9,000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Family: $18,000 Per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</a:rPr>
                        <a:t> Person</a:t>
                      </a:r>
                    </a:p>
                    <a:p>
                      <a:pPr algn="l"/>
                      <a:r>
                        <a:rPr lang="en-US" sz="1400" b="1" baseline="0" dirty="0">
                          <a:solidFill>
                            <a:schemeClr val="tx1"/>
                          </a:solidFill>
                        </a:rPr>
                        <a:t>             $18,000 Per Family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29" marR="91429" marT="45709" marB="45709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9962">
                <a:tc>
                  <a:txBody>
                    <a:bodyPr/>
                    <a:lstStyle/>
                    <a:p>
                      <a:r>
                        <a:rPr lang="en-US" sz="1400" b="1" dirty="0"/>
                        <a:t>Physician Office Visit (PCP)</a:t>
                      </a:r>
                    </a:p>
                  </a:txBody>
                  <a:tcPr marL="91429" marR="91429" marT="45709" marB="45709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20% After PYD</a:t>
                      </a:r>
                    </a:p>
                  </a:txBody>
                  <a:tcPr marL="91429" marR="91429" marT="45709" marB="45709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40%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</a:rPr>
                        <a:t> After PYD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29" marR="91429" marT="45709" marB="45709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2958">
                <a:tc>
                  <a:txBody>
                    <a:bodyPr/>
                    <a:lstStyle/>
                    <a:p>
                      <a:r>
                        <a:rPr lang="en-US" sz="1400" b="1" dirty="0"/>
                        <a:t>Specialist Office Visit</a:t>
                      </a:r>
                    </a:p>
                  </a:txBody>
                  <a:tcPr marL="91429" marR="91429" marT="45709" marB="45709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20% After PYD</a:t>
                      </a:r>
                    </a:p>
                  </a:txBody>
                  <a:tcPr marL="91429" marR="91429" marT="45709" marB="45709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40%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</a:rPr>
                        <a:t> After PYD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29" marR="91429" marT="45709" marB="45709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11695">
                <a:tc>
                  <a:txBody>
                    <a:bodyPr/>
                    <a:lstStyle/>
                    <a:p>
                      <a:r>
                        <a:rPr lang="en-US" sz="1400" b="1" dirty="0"/>
                        <a:t>Advanced</a:t>
                      </a:r>
                      <a:r>
                        <a:rPr lang="en-US" sz="1400" b="1" baseline="0" dirty="0"/>
                        <a:t> Imaging (MRI, CT, PET)</a:t>
                      </a:r>
                    </a:p>
                  </a:txBody>
                  <a:tcPr marL="91429" marR="91429" marT="45709" marB="45709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20% After PYD</a:t>
                      </a:r>
                    </a:p>
                  </a:txBody>
                  <a:tcPr marL="91429" marR="91429" marT="45709" marB="45709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40%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</a:rPr>
                        <a:t> After PYD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29" marR="91429" marT="45709" marB="45709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158218">
                <a:tc>
                  <a:txBody>
                    <a:bodyPr/>
                    <a:lstStyle/>
                    <a:p>
                      <a:r>
                        <a:rPr lang="en-US" sz="1400" b="1" dirty="0"/>
                        <a:t>Inpatient</a:t>
                      </a:r>
                      <a:r>
                        <a:rPr lang="en-US" sz="1400" b="1" baseline="0" dirty="0"/>
                        <a:t> Hospitalization</a:t>
                      </a:r>
                      <a:endParaRPr lang="en-US" sz="1400" b="1" dirty="0"/>
                    </a:p>
                  </a:txBody>
                  <a:tcPr marL="91429" marR="91429" marT="45709" marB="4570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Option 1: 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20% After PYD</a:t>
                      </a:r>
                    </a:p>
                  </a:txBody>
                  <a:tcPr marL="91429" marR="91429" marT="45709" marB="45709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Option 2: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25% After PYD Per Person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20% After PYD Per Family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29" marR="91429" marT="45709" marB="4570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dirty="0">
                          <a:solidFill>
                            <a:schemeClr val="tx1"/>
                          </a:solidFill>
                        </a:rPr>
                        <a:t>$500 PAD</a:t>
                      </a:r>
                    </a:p>
                    <a:p>
                      <a:pPr algn="ctr"/>
                      <a:r>
                        <a:rPr lang="en-US" sz="1400" b="1" baseline="0" dirty="0">
                          <a:solidFill>
                            <a:schemeClr val="tx1"/>
                          </a:solidFill>
                        </a:rPr>
                        <a:t>40% After PYD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29" marR="91429" marT="45709" marB="45709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18138">
                <a:tc>
                  <a:txBody>
                    <a:bodyPr/>
                    <a:lstStyle/>
                    <a:p>
                      <a:r>
                        <a:rPr lang="en-US" sz="1400" b="1" dirty="0"/>
                        <a:t>Outpatient Hospitalization</a:t>
                      </a:r>
                    </a:p>
                  </a:txBody>
                  <a:tcPr marL="91429" marR="91429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Option 1: 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20% After PYD</a:t>
                      </a:r>
                    </a:p>
                  </a:txBody>
                  <a:tcPr marL="91429" marR="91429" marT="45709" marB="45709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Option 2: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25% After PYD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29" marR="91429" marT="45709" marB="4570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40%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</a:rPr>
                        <a:t> After PYD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29" marR="91429" marT="45709" marB="45709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39962">
                <a:tc>
                  <a:txBody>
                    <a:bodyPr/>
                    <a:lstStyle/>
                    <a:p>
                      <a:r>
                        <a:rPr lang="en-US" sz="1400" b="1" dirty="0"/>
                        <a:t>Emergency</a:t>
                      </a:r>
                      <a:r>
                        <a:rPr lang="en-US" sz="1400" b="1" baseline="0" dirty="0"/>
                        <a:t> Room</a:t>
                      </a:r>
                      <a:endParaRPr lang="en-US" sz="1400" b="1" dirty="0"/>
                    </a:p>
                  </a:txBody>
                  <a:tcPr marL="91429" marR="91429" marT="45709" marB="45709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20% After PYD</a:t>
                      </a:r>
                    </a:p>
                  </a:txBody>
                  <a:tcPr marL="91429" marR="91429" marT="45709" marB="45709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20%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</a:rPr>
                        <a:t> After PYD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29" marR="91429" marT="45709" marB="45709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39962">
                <a:tc>
                  <a:txBody>
                    <a:bodyPr/>
                    <a:lstStyle/>
                    <a:p>
                      <a:r>
                        <a:rPr lang="en-US" sz="1400" b="1" dirty="0"/>
                        <a:t>Urgent Care</a:t>
                      </a:r>
                    </a:p>
                  </a:txBody>
                  <a:tcPr marL="91429" marR="91429" marT="45709" marB="45709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20% After PYD</a:t>
                      </a:r>
                    </a:p>
                  </a:txBody>
                  <a:tcPr marL="91429" marR="91429" marT="45709" marB="45709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40%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</a:rPr>
                        <a:t> After PYD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29" marR="91429" marT="45709" marB="45709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04778">
                <a:tc gridSpan="4">
                  <a:txBody>
                    <a:bodyPr/>
                    <a:lstStyle/>
                    <a:p>
                      <a:r>
                        <a:rPr lang="en-US" sz="1400" b="1" baseline="0" dirty="0"/>
                        <a:t>Quest is the network lab for Florida Blue</a:t>
                      </a:r>
                      <a:endParaRPr lang="en-US" sz="1400" b="1" dirty="0"/>
                    </a:p>
                  </a:txBody>
                  <a:tcPr marL="91429" marR="91429" marT="45709" marB="45709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39962">
                <a:tc gridSpan="4"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HRA Funding $2500 EE Only and $5000 Family</a:t>
                      </a:r>
                    </a:p>
                  </a:txBody>
                  <a:tcPr marL="91429" marR="91429" marT="45709" marB="45709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39962">
                <a:tc gridSpan="4">
                  <a:txBody>
                    <a:bodyPr/>
                    <a:lstStyle/>
                    <a:p>
                      <a:r>
                        <a:rPr lang="en-US" sz="1400" b="1" dirty="0"/>
                        <a:t>Deductible is shared for all individuals in a</a:t>
                      </a:r>
                      <a:r>
                        <a:rPr lang="en-US" sz="1400" b="1" baseline="0" dirty="0"/>
                        <a:t> family</a:t>
                      </a:r>
                      <a:endParaRPr lang="en-US" sz="1400" b="1" dirty="0"/>
                    </a:p>
                  </a:txBody>
                  <a:tcPr marL="91429" marR="91429" marT="45709" marB="45709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9E83EE6-8764-42E6-8143-15DFE5A8AC0C}"/>
              </a:ext>
            </a:extLst>
          </p:cNvPr>
          <p:cNvSpPr/>
          <p:nvPr/>
        </p:nvSpPr>
        <p:spPr>
          <a:xfrm>
            <a:off x="0" y="0"/>
            <a:ext cx="557213" cy="6858000"/>
          </a:xfrm>
          <a:prstGeom prst="rect">
            <a:avLst/>
          </a:prstGeom>
          <a:gradFill flip="none" rotWithShape="1">
            <a:gsLst>
              <a:gs pos="0">
                <a:srgbClr val="041E41"/>
              </a:gs>
              <a:gs pos="100000">
                <a:srgbClr val="0075C9"/>
              </a:gs>
            </a:gsLst>
            <a:lin ang="135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xmlns="" id="{224E5D98-EBA3-41BB-8479-DECE615CAF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365125"/>
            <a:ext cx="7886700" cy="82391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sz="3600" b="1" dirty="0">
                <a:latin typeface="+mn-lt"/>
              </a:rPr>
              <a:t>Medical – Rx Coverage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4B583F5A-B1D9-473B-96E3-F88AD0C44D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8902307"/>
              </p:ext>
            </p:extLst>
          </p:nvPr>
        </p:nvGraphicFramePr>
        <p:xfrm>
          <a:off x="876300" y="1825625"/>
          <a:ext cx="7639048" cy="34750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33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8786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7783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40141">
                <a:tc>
                  <a:txBody>
                    <a:bodyPr/>
                    <a:lstStyle/>
                    <a:p>
                      <a:r>
                        <a:rPr lang="en-US" sz="1800" dirty="0"/>
                        <a:t>Tier</a:t>
                      </a:r>
                    </a:p>
                  </a:txBody>
                  <a:tcPr marT="45736" marB="4573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 Network</a:t>
                      </a:r>
                    </a:p>
                  </a:txBody>
                  <a:tcPr marT="45736" marB="4573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Out</a:t>
                      </a:r>
                      <a:r>
                        <a:rPr lang="en-US" sz="1800" baseline="0" dirty="0"/>
                        <a:t> of Network</a:t>
                      </a:r>
                      <a:endParaRPr lang="en-US" sz="1800" dirty="0"/>
                    </a:p>
                  </a:txBody>
                  <a:tcPr marT="45736" marB="45736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0141">
                <a:tc>
                  <a:txBody>
                    <a:bodyPr/>
                    <a:lstStyle/>
                    <a:p>
                      <a:r>
                        <a:rPr lang="en-US" sz="1800" dirty="0"/>
                        <a:t>Tier 1</a:t>
                      </a:r>
                    </a:p>
                  </a:txBody>
                  <a:tcPr marT="45736" marB="4573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$10 Copay After PYD</a:t>
                      </a:r>
                    </a:p>
                  </a:txBody>
                  <a:tcPr marT="45736" marB="45736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In-Network</a:t>
                      </a:r>
                      <a:r>
                        <a:rPr lang="en-US" sz="1800" baseline="0" dirty="0"/>
                        <a:t> PYD + 50%</a:t>
                      </a:r>
                      <a:endParaRPr lang="en-US" sz="1800" dirty="0"/>
                    </a:p>
                  </a:txBody>
                  <a:tcPr marT="45736" marB="45736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0141">
                <a:tc>
                  <a:txBody>
                    <a:bodyPr/>
                    <a:lstStyle/>
                    <a:p>
                      <a:r>
                        <a:rPr lang="en-US" sz="1800" dirty="0"/>
                        <a:t>Tier 2</a:t>
                      </a:r>
                    </a:p>
                  </a:txBody>
                  <a:tcPr marT="45736" marB="4573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$30 Copay After PYD</a:t>
                      </a:r>
                    </a:p>
                  </a:txBody>
                  <a:tcPr marT="45736" marB="45736"/>
                </a:tc>
                <a:tc v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34" marB="45734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0141">
                <a:tc>
                  <a:txBody>
                    <a:bodyPr/>
                    <a:lstStyle/>
                    <a:p>
                      <a:r>
                        <a:rPr lang="en-US" sz="1800" dirty="0"/>
                        <a:t>Tier 3</a:t>
                      </a:r>
                    </a:p>
                  </a:txBody>
                  <a:tcPr marT="45736" marB="4573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$50 Copay After PYD</a:t>
                      </a:r>
                    </a:p>
                  </a:txBody>
                  <a:tcPr marT="45736" marB="45736"/>
                </a:tc>
                <a:tc v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34" marB="45734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14475">
                <a:tc>
                  <a:txBody>
                    <a:bodyPr/>
                    <a:lstStyle/>
                    <a:p>
                      <a:r>
                        <a:rPr lang="en-US" sz="1800" dirty="0"/>
                        <a:t>Mail</a:t>
                      </a:r>
                      <a:r>
                        <a:rPr lang="en-US" sz="1800" baseline="0" dirty="0"/>
                        <a:t> Order (90 days)</a:t>
                      </a:r>
                      <a:endParaRPr lang="en-US" sz="1800" dirty="0"/>
                    </a:p>
                  </a:txBody>
                  <a:tcPr marT="45736" marB="4573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2.5 Copays After PYD</a:t>
                      </a:r>
                    </a:p>
                  </a:txBody>
                  <a:tcPr marT="45736" marB="4573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Not </a:t>
                      </a:r>
                      <a:r>
                        <a:rPr lang="en-US" sz="1800" dirty="0" smtClean="0"/>
                        <a:t>Covered</a:t>
                      </a:r>
                    </a:p>
                    <a:p>
                      <a:pPr algn="ctr"/>
                      <a:r>
                        <a:rPr lang="en-US" sz="1800" dirty="0" smtClean="0"/>
                        <a:t>Amazon - Register</a:t>
                      </a:r>
                      <a:endParaRPr lang="en-US" sz="1800" dirty="0"/>
                    </a:p>
                  </a:txBody>
                  <a:tcPr marT="45736" marB="45736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C51A88D-D87E-427B-B3AA-5BA1515A5276}"/>
              </a:ext>
            </a:extLst>
          </p:cNvPr>
          <p:cNvSpPr/>
          <p:nvPr/>
        </p:nvSpPr>
        <p:spPr>
          <a:xfrm>
            <a:off x="0" y="0"/>
            <a:ext cx="557213" cy="6858000"/>
          </a:xfrm>
          <a:prstGeom prst="rect">
            <a:avLst/>
          </a:prstGeom>
          <a:gradFill flip="none" rotWithShape="1">
            <a:gsLst>
              <a:gs pos="0">
                <a:srgbClr val="041E41"/>
              </a:gs>
              <a:gs pos="100000">
                <a:srgbClr val="0075C9"/>
              </a:gs>
            </a:gsLst>
            <a:lin ang="135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8702" name="Rectangle 6">
            <a:extLst>
              <a:ext uri="{FF2B5EF4-FFF2-40B4-BE49-F238E27FC236}">
                <a16:creationId xmlns:a16="http://schemas.microsoft.com/office/drawing/2014/main" xmlns="" id="{644C7EAF-8015-4EEB-9271-A42E65B87057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876300" y="1143000"/>
            <a:ext cx="8077200" cy="46038"/>
          </a:xfrm>
          <a:prstGeom prst="rect">
            <a:avLst/>
          </a:prstGeom>
          <a:gradFill rotWithShape="0">
            <a:gsLst>
              <a:gs pos="0">
                <a:srgbClr val="0075C9"/>
              </a:gs>
              <a:gs pos="5000">
                <a:srgbClr val="0075C9"/>
              </a:gs>
              <a:gs pos="100000">
                <a:srgbClr val="002E6D"/>
              </a:gs>
            </a:gsLst>
            <a:lin ang="168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327BDB-8BDF-44ED-BA91-867D27C22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96" y="228600"/>
            <a:ext cx="8129587" cy="1163638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b="1" dirty="0" smtClean="0">
                <a:latin typeface="+mn-lt"/>
              </a:rPr>
              <a:t/>
            </a:r>
            <a:br>
              <a:rPr lang="en-US" b="1" dirty="0" smtClean="0">
                <a:latin typeface="+mn-lt"/>
              </a:rPr>
            </a:br>
            <a:r>
              <a:rPr lang="en-US" b="1" dirty="0" smtClean="0">
                <a:latin typeface="+mn-lt"/>
              </a:rPr>
              <a:t>Medical </a:t>
            </a:r>
            <a:r>
              <a:rPr lang="en-US" b="1" dirty="0">
                <a:latin typeface="+mn-lt"/>
              </a:rPr>
              <a:t>Payroll </a:t>
            </a:r>
            <a:r>
              <a:rPr lang="en-US" b="1" dirty="0" smtClean="0">
                <a:latin typeface="+mn-lt"/>
              </a:rPr>
              <a:t>Deductions for 2023-24</a:t>
            </a:r>
            <a:br>
              <a:rPr lang="en-US" b="1" dirty="0" smtClean="0">
                <a:latin typeface="+mn-lt"/>
              </a:rPr>
            </a:br>
            <a:r>
              <a:rPr lang="en-US" b="1" dirty="0" smtClean="0">
                <a:latin typeface="+mn-lt"/>
              </a:rPr>
              <a:t>No Change for Employee Contribution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1071C24-51E1-4508-98B5-9B42BC74E66A}"/>
              </a:ext>
            </a:extLst>
          </p:cNvPr>
          <p:cNvSpPr/>
          <p:nvPr/>
        </p:nvSpPr>
        <p:spPr>
          <a:xfrm>
            <a:off x="0" y="0"/>
            <a:ext cx="557213" cy="6858000"/>
          </a:xfrm>
          <a:prstGeom prst="rect">
            <a:avLst/>
          </a:prstGeom>
          <a:gradFill flip="none" rotWithShape="1">
            <a:gsLst>
              <a:gs pos="0">
                <a:srgbClr val="041E41"/>
              </a:gs>
              <a:gs pos="100000">
                <a:srgbClr val="0075C9"/>
              </a:gs>
            </a:gsLst>
            <a:lin ang="135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1783" name="Rectangle 9">
            <a:extLst>
              <a:ext uri="{FF2B5EF4-FFF2-40B4-BE49-F238E27FC236}">
                <a16:creationId xmlns:a16="http://schemas.microsoft.com/office/drawing/2014/main" xmlns="" id="{23422B7C-9C97-4B80-9A80-1429562149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303338"/>
            <a:ext cx="8077200" cy="26987"/>
          </a:xfrm>
          <a:prstGeom prst="rect">
            <a:avLst/>
          </a:prstGeom>
          <a:gradFill rotWithShape="0">
            <a:gsLst>
              <a:gs pos="0">
                <a:srgbClr val="0075C9"/>
              </a:gs>
              <a:gs pos="5000">
                <a:srgbClr val="0075C9"/>
              </a:gs>
              <a:gs pos="100000">
                <a:srgbClr val="002E6D"/>
              </a:gs>
            </a:gsLst>
            <a:lin ang="168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31784" name="Picture 8">
            <a:extLst>
              <a:ext uri="{FF2B5EF4-FFF2-40B4-BE49-F238E27FC236}">
                <a16:creationId xmlns:a16="http://schemas.microsoft.com/office/drawing/2014/main" xmlns="" id="{432EC8A6-4E61-4ECB-82FF-8FEA32E7E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857" y="133351"/>
            <a:ext cx="1169988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C2F324CD-0983-77B4-C8FE-D7924B7E46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67654" y="1524000"/>
            <a:ext cx="6571346" cy="3579812"/>
          </a:xfrm>
        </p:spPr>
      </p:pic>
      <p:sp>
        <p:nvSpPr>
          <p:cNvPr id="5" name="TextBox 4"/>
          <p:cNvSpPr txBox="1"/>
          <p:nvPr/>
        </p:nvSpPr>
        <p:spPr>
          <a:xfrm>
            <a:off x="7315200" y="1524000"/>
            <a:ext cx="1481302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Total Cost of Each Plan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$661.54</a:t>
            </a:r>
          </a:p>
          <a:p>
            <a:endParaRPr lang="en-US" dirty="0"/>
          </a:p>
          <a:p>
            <a:r>
              <a:rPr lang="en-US" dirty="0" smtClean="0"/>
              <a:t>$1,508.30</a:t>
            </a:r>
          </a:p>
          <a:p>
            <a:endParaRPr lang="en-US" dirty="0" smtClean="0"/>
          </a:p>
          <a:p>
            <a:endParaRPr lang="en-US" sz="1000" dirty="0"/>
          </a:p>
          <a:p>
            <a:r>
              <a:rPr lang="en-US" dirty="0" smtClean="0"/>
              <a:t>$1,323.07</a:t>
            </a:r>
          </a:p>
          <a:p>
            <a:endParaRPr lang="en-US" dirty="0"/>
          </a:p>
          <a:p>
            <a:endParaRPr lang="en-US" sz="1000" dirty="0" smtClean="0"/>
          </a:p>
          <a:p>
            <a:r>
              <a:rPr lang="en-US" dirty="0" smtClean="0"/>
              <a:t>$2,116.91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xmlns="" id="{32B3BBD1-E54F-42C4-BD0B-F709CEB76D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8077200" cy="101441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sz="4000" b="1" dirty="0">
                <a:latin typeface="+mn-lt"/>
              </a:rPr>
              <a:t>Teledoc</a:t>
            </a:r>
          </a:p>
        </p:txBody>
      </p:sp>
      <p:sp>
        <p:nvSpPr>
          <p:cNvPr id="30723" name="Content Placeholder 2">
            <a:extLst>
              <a:ext uri="{FF2B5EF4-FFF2-40B4-BE49-F238E27FC236}">
                <a16:creationId xmlns:a16="http://schemas.microsoft.com/office/drawing/2014/main" xmlns="" id="{61996092-57AA-45A7-8F5D-105A529AF43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2000" y="1319213"/>
            <a:ext cx="7924800" cy="4525962"/>
          </a:xfrm>
        </p:spPr>
        <p:txBody>
          <a:bodyPr/>
          <a:lstStyle/>
          <a:p>
            <a:pPr eaLnBrk="1" hangingPunct="1"/>
            <a:r>
              <a:rPr lang="en-US" altLang="en-US" sz="2800"/>
              <a:t>On demand visits with Doctors </a:t>
            </a:r>
          </a:p>
          <a:p>
            <a:pPr eaLnBrk="1" hangingPunct="1"/>
            <a:r>
              <a:rPr lang="en-US" altLang="en-US" sz="2800"/>
              <a:t>24/7/365 , mobile app, web or phone request</a:t>
            </a:r>
          </a:p>
          <a:p>
            <a:pPr eaLnBrk="1" hangingPunct="1"/>
            <a:r>
              <a:rPr lang="en-US" altLang="en-US" sz="2800"/>
              <a:t>Members can get resolution for a large range of health issues, cold, flu, cough, pink eye, allergies and more</a:t>
            </a:r>
          </a:p>
          <a:p>
            <a:pPr eaLnBrk="1" hangingPunct="1"/>
            <a:r>
              <a:rPr lang="en-US" altLang="en-US" sz="2800"/>
              <a:t>Visits will post to member’s file and be sent to the member’s PCP</a:t>
            </a:r>
          </a:p>
          <a:p>
            <a:pPr eaLnBrk="1" hangingPunct="1"/>
            <a:r>
              <a:rPr lang="en-US" altLang="en-US" sz="2800"/>
              <a:t>Pre-register Now before you need it!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endParaRPr lang="en-US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BFECB2F-A692-467A-937F-260FEE09F000}"/>
              </a:ext>
            </a:extLst>
          </p:cNvPr>
          <p:cNvSpPr/>
          <p:nvPr/>
        </p:nvSpPr>
        <p:spPr>
          <a:xfrm>
            <a:off x="0" y="0"/>
            <a:ext cx="557213" cy="6858000"/>
          </a:xfrm>
          <a:prstGeom prst="rect">
            <a:avLst/>
          </a:prstGeom>
          <a:gradFill flip="none" rotWithShape="1">
            <a:gsLst>
              <a:gs pos="0">
                <a:srgbClr val="041E41"/>
              </a:gs>
              <a:gs pos="100000">
                <a:srgbClr val="0075C9"/>
              </a:gs>
            </a:gsLst>
            <a:lin ang="135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0728" name="Rectangle 7">
            <a:extLst>
              <a:ext uri="{FF2B5EF4-FFF2-40B4-BE49-F238E27FC236}">
                <a16:creationId xmlns:a16="http://schemas.microsoft.com/office/drawing/2014/main" xmlns="" id="{7BC1A0EE-1D9B-496B-9894-FE5A019EC1EC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803275" y="1116013"/>
            <a:ext cx="8077200" cy="50800"/>
          </a:xfrm>
          <a:prstGeom prst="rect">
            <a:avLst/>
          </a:prstGeom>
          <a:gradFill rotWithShape="0">
            <a:gsLst>
              <a:gs pos="0">
                <a:srgbClr val="0075C9"/>
              </a:gs>
              <a:gs pos="5000">
                <a:srgbClr val="0075C9"/>
              </a:gs>
              <a:gs pos="100000">
                <a:srgbClr val="002E6D"/>
              </a:gs>
            </a:gsLst>
            <a:lin ang="168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>
            <a:extLst>
              <a:ext uri="{FF2B5EF4-FFF2-40B4-BE49-F238E27FC236}">
                <a16:creationId xmlns:a16="http://schemas.microsoft.com/office/drawing/2014/main" xmlns="" id="{C98EAB36-18D6-436C-BA35-813EBA2526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98488" y="228600"/>
            <a:ext cx="8128000" cy="74136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sz="3600" b="1" dirty="0">
                <a:solidFill>
                  <a:srgbClr val="414141"/>
                </a:solidFill>
                <a:latin typeface="+mn-lt"/>
              </a:rPr>
              <a:t>Florida Blue Mobile App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2380CB0F-5014-4F05-AF47-9EB1D48FFAA1}"/>
              </a:ext>
            </a:extLst>
          </p:cNvPr>
          <p:cNvCxnSpPr>
            <a:cxnSpLocks/>
          </p:cNvCxnSpPr>
          <p:nvPr/>
        </p:nvCxnSpPr>
        <p:spPr bwMode="auto">
          <a:xfrm>
            <a:off x="854075" y="969963"/>
            <a:ext cx="7881938" cy="0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C0D7290-615E-4384-B82F-1B87E3CCA638}"/>
              </a:ext>
            </a:extLst>
          </p:cNvPr>
          <p:cNvSpPr/>
          <p:nvPr/>
        </p:nvSpPr>
        <p:spPr>
          <a:xfrm>
            <a:off x="0" y="0"/>
            <a:ext cx="557213" cy="6858000"/>
          </a:xfrm>
          <a:prstGeom prst="rect">
            <a:avLst/>
          </a:prstGeom>
          <a:gradFill flip="none" rotWithShape="1">
            <a:gsLst>
              <a:gs pos="0">
                <a:srgbClr val="041E41"/>
              </a:gs>
              <a:gs pos="100000">
                <a:srgbClr val="0075C9"/>
              </a:gs>
            </a:gsLst>
            <a:lin ang="135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3798" name="Rectangle 9">
            <a:extLst>
              <a:ext uri="{FF2B5EF4-FFF2-40B4-BE49-F238E27FC236}">
                <a16:creationId xmlns:a16="http://schemas.microsoft.com/office/drawing/2014/main" xmlns="" id="{773F130F-DB0E-4E57-B7F3-18DA744DF0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5963" y="6240463"/>
            <a:ext cx="2413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N W3" pitchFamily="-84" charset="-128"/>
              </a:defRPr>
            </a:lvl9pPr>
          </a:lstStyle>
          <a:p>
            <a:r>
              <a:rPr lang="en-US" altLang="en-US" sz="900"/>
              <a:t>3</a:t>
            </a:r>
          </a:p>
        </p:txBody>
      </p:sp>
      <p:sp>
        <p:nvSpPr>
          <p:cNvPr id="33799" name="Content Placeholder 2">
            <a:extLst>
              <a:ext uri="{FF2B5EF4-FFF2-40B4-BE49-F238E27FC236}">
                <a16:creationId xmlns:a16="http://schemas.microsoft.com/office/drawing/2014/main" xmlns="" id="{F1BF8619-900B-4125-A4D1-1213C3E2B6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488" y="1143000"/>
            <a:ext cx="8228012" cy="462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39713" indent="-239713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77875" indent="-4572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03275" indent="-160338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123950" indent="-160338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446213" indent="-160338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903413" indent="-16033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360613" indent="-16033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817813" indent="-16033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75013" indent="-16033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2400">
                <a:sym typeface="Gill Sans Light" pitchFamily="-84" charset="0"/>
              </a:rPr>
              <a:t>Download the Mobile App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en-US" sz="2400">
              <a:sym typeface="Gill Sans Light" pitchFamily="-84" charset="0"/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en-US" sz="2400">
              <a:sym typeface="Gill Sans Light" pitchFamily="-84" charset="0"/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en-US" sz="2400">
              <a:sym typeface="Gill Sans Light" pitchFamily="-84" charset="0"/>
            </a:endParaRPr>
          </a:p>
        </p:txBody>
      </p:sp>
      <p:pic>
        <p:nvPicPr>
          <p:cNvPr id="33800" name="Picture 2" descr="Image result for floridablue logo images">
            <a:extLst>
              <a:ext uri="{FF2B5EF4-FFF2-40B4-BE49-F238E27FC236}">
                <a16:creationId xmlns:a16="http://schemas.microsoft.com/office/drawing/2014/main" xmlns="" id="{1A830714-3B24-4FD8-93D2-1A19F5680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196975"/>
            <a:ext cx="123825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4">
            <a:extLst>
              <a:ext uri="{FF2B5EF4-FFF2-40B4-BE49-F238E27FC236}">
                <a16:creationId xmlns:a16="http://schemas.microsoft.com/office/drawing/2014/main" xmlns="" id="{F0ABFE69-D595-4F62-9AEC-6FCC3F572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25" y="3048000"/>
            <a:ext cx="67214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Lincoln Financial">
  <a:themeElements>
    <a:clrScheme name="Lincoln Financial">
      <a:dk1>
        <a:srgbClr val="000000"/>
      </a:dk1>
      <a:lt1>
        <a:srgbClr val="FFFFFF"/>
      </a:lt1>
      <a:dk2>
        <a:srgbClr val="2D597B"/>
      </a:dk2>
      <a:lt2>
        <a:srgbClr val="EEECE1"/>
      </a:lt2>
      <a:accent1>
        <a:srgbClr val="636B70"/>
      </a:accent1>
      <a:accent2>
        <a:srgbClr val="BBA378"/>
      </a:accent2>
      <a:accent3>
        <a:srgbClr val="DF8C19"/>
      </a:accent3>
      <a:accent4>
        <a:srgbClr val="5B9B98"/>
      </a:accent4>
      <a:accent5>
        <a:srgbClr val="778E1E"/>
      </a:accent5>
      <a:accent6>
        <a:srgbClr val="C0AF2C"/>
      </a:accent6>
      <a:hlink>
        <a:srgbClr val="3B6E8F"/>
      </a:hlink>
      <a:folHlink>
        <a:srgbClr val="6A737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Lincoln Financial 1">
        <a:dk1>
          <a:srgbClr val="000000"/>
        </a:dk1>
        <a:lt1>
          <a:srgbClr val="FFFFFF"/>
        </a:lt1>
        <a:dk2>
          <a:srgbClr val="2D597B"/>
        </a:dk2>
        <a:lt2>
          <a:srgbClr val="EEECE1"/>
        </a:lt2>
        <a:accent1>
          <a:srgbClr val="840022"/>
        </a:accent1>
        <a:accent2>
          <a:srgbClr val="BBA378"/>
        </a:accent2>
        <a:accent3>
          <a:srgbClr val="FFFFFF"/>
        </a:accent3>
        <a:accent4>
          <a:srgbClr val="000000"/>
        </a:accent4>
        <a:accent5>
          <a:srgbClr val="C2AAAB"/>
        </a:accent5>
        <a:accent6>
          <a:srgbClr val="A9936C"/>
        </a:accent6>
        <a:hlink>
          <a:srgbClr val="3B6E8F"/>
        </a:hlink>
        <a:folHlink>
          <a:srgbClr val="6A737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Absolute White">
      <a:srgbClr val="FFFFFF"/>
    </a:custClr>
    <a:custClr name="Absolute Black">
      <a:srgbClr val="000000"/>
    </a:custClr>
    <a:custClr name="Corporate Red">
      <a:srgbClr val="98002E"/>
    </a:custClr>
    <a:custClr name="Green">
      <a:srgbClr val="4A8986"/>
    </a:custClr>
    <a:custClr name="Gold 1">
      <a:srgbClr val="DEA62B"/>
    </a:custClr>
    <a:custClr name="Sky Blue">
      <a:srgbClr val="5087C7"/>
    </a:custClr>
    <a:custClr name="Mid-Blue">
      <a:srgbClr val="377193"/>
    </a:custClr>
    <a:custClr name="Teal">
      <a:srgbClr val="5FACAD"/>
    </a:custClr>
    <a:custClr name="Gold 2">
      <a:srgbClr val="E7BC70"/>
    </a:custClr>
    <a:custClr name="Gray">
      <a:srgbClr val="727B83"/>
    </a:custClr>
  </a:custClr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14722</TotalTime>
  <Words>2154</Words>
  <Application>Microsoft Office PowerPoint</Application>
  <PresentationFormat>On-screen Show (4:3)</PresentationFormat>
  <Paragraphs>441</Paragraphs>
  <Slides>43</Slides>
  <Notes>43</Notes>
  <HiddenSlides>9</HiddenSlides>
  <MMClips>1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6" baseType="lpstr">
      <vt:lpstr>Lincoln Financial</vt:lpstr>
      <vt:lpstr>Office Theme</vt:lpstr>
      <vt:lpstr>Acrobat Document</vt:lpstr>
      <vt:lpstr>PowerPoint Presentation</vt:lpstr>
      <vt:lpstr>Open Enrollment</vt:lpstr>
      <vt:lpstr>Qualifying Event</vt:lpstr>
      <vt:lpstr>Open Enrollment Highlights</vt:lpstr>
      <vt:lpstr>Medical – Florida Blue Plan</vt:lpstr>
      <vt:lpstr>Medical – Rx Coverage</vt:lpstr>
      <vt:lpstr> Medical Payroll Deductions for 2023-24 No Change for Employee Contribution </vt:lpstr>
      <vt:lpstr>Teledoc</vt:lpstr>
      <vt:lpstr>Florida Blue Mobile App</vt:lpstr>
      <vt:lpstr>PowerPoint Presentation</vt:lpstr>
      <vt:lpstr>PowerPoint Presentation</vt:lpstr>
      <vt:lpstr>Health Reimbursement Account</vt:lpstr>
      <vt:lpstr>Benefits Workshop HRA</vt:lpstr>
      <vt:lpstr>Humana Dental PPO</vt:lpstr>
      <vt:lpstr>Buy-Up Humana Dental PPO</vt:lpstr>
      <vt:lpstr>Dental Payroll Deductions </vt:lpstr>
      <vt:lpstr>Vision  Plan – Humana</vt:lpstr>
      <vt:lpstr>Vision Payroll Deductions </vt:lpstr>
      <vt:lpstr>Vision  Plan – Humana</vt:lpstr>
      <vt:lpstr>Flexible Spending Accounts</vt:lpstr>
      <vt:lpstr>Basic Life and AD&amp;D – Lincoln Financial</vt:lpstr>
      <vt:lpstr>Voluntary Life Insurance   Lincoln Financial</vt:lpstr>
      <vt:lpstr>PowerPoint Presentation</vt:lpstr>
      <vt:lpstr>Short Term Disability – Lincoln Financial</vt:lpstr>
      <vt:lpstr>LINCOLN FINANCIAL Value-added benefits included</vt:lpstr>
      <vt:lpstr>Disability – Lincoln Financial</vt:lpstr>
      <vt:lpstr>Employee Assistance Program (EAP)</vt:lpstr>
      <vt:lpstr>Other Benefits Offered:</vt:lpstr>
      <vt:lpstr>Bentek</vt:lpstr>
      <vt:lpstr>Bentek Landing Page</vt:lpstr>
      <vt:lpstr>Bentek – Create Profile</vt:lpstr>
      <vt:lpstr>Bentek</vt:lpstr>
      <vt:lpstr>Bentek Online &amp; Mobile Enrollment</vt:lpstr>
      <vt:lpstr>Questions?  Employee Benefit Booklet</vt:lpstr>
      <vt:lpstr>Bentek – Launchpad</vt:lpstr>
      <vt:lpstr>             No Changes or Make Changes</vt:lpstr>
      <vt:lpstr>6 Clicks to Enrollment</vt:lpstr>
      <vt:lpstr>Bentek-Benefit Elections</vt:lpstr>
      <vt:lpstr>Bentek – My Benefit Elections - Benefits Cart</vt:lpstr>
      <vt:lpstr>Life Insurance </vt:lpstr>
      <vt:lpstr>Bentek – My Beneficiaries</vt:lpstr>
      <vt:lpstr>Bentek – View My Elections, Agree and Submit</vt:lpstr>
      <vt:lpstr>Bentek – Congratulations!</vt:lpstr>
    </vt:vector>
  </TitlesOfParts>
  <Company>Gehring Group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lisha.lindenberger</dc:creator>
  <cp:lastModifiedBy>Cynthia Watson</cp:lastModifiedBy>
  <cp:revision>368</cp:revision>
  <cp:lastPrinted>2023-08-07T19:43:59Z</cp:lastPrinted>
  <dcterms:created xsi:type="dcterms:W3CDTF">2012-08-13T13:28:53Z</dcterms:created>
  <dcterms:modified xsi:type="dcterms:W3CDTF">2023-08-07T19:44:08Z</dcterms:modified>
</cp:coreProperties>
</file>