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9" d="100"/>
          <a:sy n="99" d="100"/>
        </p:scale>
        <p:origin x="-240"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386B6A-A3AE-4404-9AD5-8B905889BFDD}" type="datetimeFigureOut">
              <a:rPr lang="en-US" smtClean="0"/>
              <a:t>7/30/2020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BF958-E226-496B-A2AD-D309BB66B367}" type="slidenum">
              <a:rPr lang="en-US" smtClean="0"/>
              <a:t>‹#›</a:t>
            </a:fld>
            <a:endParaRPr lang="en-US"/>
          </a:p>
        </p:txBody>
      </p:sp>
    </p:spTree>
    <p:extLst>
      <p:ext uri="{BB962C8B-B14F-4D97-AF65-F5344CB8AC3E}">
        <p14:creationId xmlns:p14="http://schemas.microsoft.com/office/powerpoint/2010/main" val="3533255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EAC96F-CB81-4A27-BC2F-59C31E5ACE5F}"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973266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EAC96F-CB81-4A27-BC2F-59C31E5ACE5F}"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553230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EAC96F-CB81-4A27-BC2F-59C31E5ACE5F}"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015313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EAC96F-CB81-4A27-BC2F-59C31E5ACE5F}"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0836440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xmlns="" id="{68D1F5DD-159A-4FEB-A5BD-998815E84A0A}"/>
              </a:ext>
            </a:extLst>
          </p:cNvPr>
          <p:cNvSpPr>
            <a:spLocks noGrp="1"/>
          </p:cNvSpPr>
          <p:nvPr>
            <p:ph type="sldNum" sz="quarter" idx="12"/>
          </p:nvPr>
        </p:nvSpPr>
        <p:spPr/>
        <p:txBody>
          <a:bodyPr/>
          <a:lstStyle/>
          <a:p>
            <a:fld id="{4E782DDF-070C-458C-8280-1BDFE6898753}" type="slidenum">
              <a:rPr lang="en-US" smtClean="0"/>
              <a:pPr/>
              <a:t>‹#›</a:t>
            </a:fld>
            <a:endParaRPr lang="en-US"/>
          </a:p>
        </p:txBody>
      </p:sp>
      <p:pic>
        <p:nvPicPr>
          <p:cNvPr id="9" name="Picture 8">
            <a:extLst>
              <a:ext uri="{FF2B5EF4-FFF2-40B4-BE49-F238E27FC236}">
                <a16:creationId xmlns:a16="http://schemas.microsoft.com/office/drawing/2014/main" xmlns="" id="{576614A2-355A-4273-A795-7FB4F073881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561514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ED26F138-5D47-4F71-AD0C-448A3D402174}"/>
              </a:ext>
            </a:extLst>
          </p:cNvPr>
          <p:cNvSpPr>
            <a:spLocks noGrp="1"/>
          </p:cNvSpPr>
          <p:nvPr>
            <p:ph type="sldNum" sz="quarter" idx="12"/>
          </p:nvPr>
        </p:nvSpPr>
        <p:spPr/>
        <p:txBody>
          <a:bodyPr/>
          <a:lstStyle/>
          <a:p>
            <a:fld id="{4E782DDF-070C-458C-8280-1BDFE6898753}" type="slidenum">
              <a:rPr lang="en-US" smtClean="0"/>
              <a:pPr/>
              <a:t>‹#›</a:t>
            </a:fld>
            <a:endParaRPr lang="en-US"/>
          </a:p>
        </p:txBody>
      </p:sp>
      <p:pic>
        <p:nvPicPr>
          <p:cNvPr id="3" name="Picture 2">
            <a:extLst>
              <a:ext uri="{FF2B5EF4-FFF2-40B4-BE49-F238E27FC236}">
                <a16:creationId xmlns:a16="http://schemas.microsoft.com/office/drawing/2014/main" xmlns="" id="{05DE471B-33A0-4BA8-8041-128BB04AC2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31" y="0"/>
            <a:ext cx="9139938" cy="6858000"/>
          </a:xfrm>
          <a:prstGeom prst="rect">
            <a:avLst/>
          </a:prstGeom>
        </p:spPr>
      </p:pic>
      <p:sp>
        <p:nvSpPr>
          <p:cNvPr id="7" name="Text Placeholder 11">
            <a:extLst>
              <a:ext uri="{FF2B5EF4-FFF2-40B4-BE49-F238E27FC236}">
                <a16:creationId xmlns:a16="http://schemas.microsoft.com/office/drawing/2014/main" xmlns="" id="{1C7A0141-5ED6-43C1-A748-7E0F6C359B07}"/>
              </a:ext>
            </a:extLst>
          </p:cNvPr>
          <p:cNvSpPr>
            <a:spLocks noGrp="1"/>
          </p:cNvSpPr>
          <p:nvPr>
            <p:ph type="body" sz="quarter" idx="13"/>
          </p:nvPr>
        </p:nvSpPr>
        <p:spPr>
          <a:xfrm>
            <a:off x="410554" y="4878936"/>
            <a:ext cx="5229225" cy="941388"/>
          </a:xfrm>
        </p:spPr>
        <p:txBody>
          <a:bodyPr>
            <a:normAutofit/>
          </a:bodyPr>
          <a:lstStyle>
            <a:lvl1pPr marL="0" indent="0">
              <a:buNone/>
              <a:defRPr sz="4400" b="1">
                <a:solidFill>
                  <a:schemeClr val="bg1"/>
                </a:solidFill>
              </a:defRPr>
            </a:lvl1pPr>
          </a:lstStyle>
          <a:p>
            <a:pPr lvl="0"/>
            <a:r>
              <a:rPr lang="en-US" dirty="0"/>
              <a:t>Edit Master text styles</a:t>
            </a:r>
          </a:p>
        </p:txBody>
      </p:sp>
    </p:spTree>
    <p:extLst>
      <p:ext uri="{BB962C8B-B14F-4D97-AF65-F5344CB8AC3E}">
        <p14:creationId xmlns:p14="http://schemas.microsoft.com/office/powerpoint/2010/main" val="3246700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ED26F138-5D47-4F71-AD0C-448A3D402174}"/>
              </a:ext>
            </a:extLst>
          </p:cNvPr>
          <p:cNvSpPr>
            <a:spLocks noGrp="1"/>
          </p:cNvSpPr>
          <p:nvPr>
            <p:ph type="sldNum" sz="quarter" idx="12"/>
          </p:nvPr>
        </p:nvSpPr>
        <p:spPr/>
        <p:txBody>
          <a:bodyPr/>
          <a:lstStyle/>
          <a:p>
            <a:fld id="{4E782DDF-070C-458C-8280-1BDFE6898753}" type="slidenum">
              <a:rPr lang="en-US" smtClean="0"/>
              <a:pPr/>
              <a:t>‹#›</a:t>
            </a:fld>
            <a:endParaRPr lang="en-US"/>
          </a:p>
        </p:txBody>
      </p:sp>
      <p:pic>
        <p:nvPicPr>
          <p:cNvPr id="3" name="Picture 2">
            <a:extLst>
              <a:ext uri="{FF2B5EF4-FFF2-40B4-BE49-F238E27FC236}">
                <a16:creationId xmlns:a16="http://schemas.microsoft.com/office/drawing/2014/main" xmlns="" id="{ABB19D77-2BB8-49BB-AC5D-7BF99B60A8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74" y="0"/>
            <a:ext cx="9137653" cy="6858000"/>
          </a:xfrm>
          <a:prstGeom prst="rect">
            <a:avLst/>
          </a:prstGeom>
        </p:spPr>
      </p:pic>
      <p:sp>
        <p:nvSpPr>
          <p:cNvPr id="7" name="Text Placeholder 11">
            <a:extLst>
              <a:ext uri="{FF2B5EF4-FFF2-40B4-BE49-F238E27FC236}">
                <a16:creationId xmlns:a16="http://schemas.microsoft.com/office/drawing/2014/main" xmlns="" id="{1C7A0141-5ED6-43C1-A748-7E0F6C359B07}"/>
              </a:ext>
            </a:extLst>
          </p:cNvPr>
          <p:cNvSpPr>
            <a:spLocks noGrp="1"/>
          </p:cNvSpPr>
          <p:nvPr>
            <p:ph type="body" sz="quarter" idx="13"/>
          </p:nvPr>
        </p:nvSpPr>
        <p:spPr>
          <a:xfrm>
            <a:off x="410554" y="4878936"/>
            <a:ext cx="5229225" cy="941388"/>
          </a:xfrm>
        </p:spPr>
        <p:txBody>
          <a:bodyPr>
            <a:normAutofit/>
          </a:bodyPr>
          <a:lstStyle>
            <a:lvl1pPr marL="0" indent="0">
              <a:buNone/>
              <a:defRPr sz="4400" b="1">
                <a:solidFill>
                  <a:schemeClr val="bg1"/>
                </a:solidFill>
              </a:defRPr>
            </a:lvl1pPr>
          </a:lstStyle>
          <a:p>
            <a:pPr lvl="0"/>
            <a:r>
              <a:rPr lang="en-US" dirty="0"/>
              <a:t>Edit Master text styles</a:t>
            </a:r>
          </a:p>
        </p:txBody>
      </p:sp>
    </p:spTree>
    <p:extLst>
      <p:ext uri="{BB962C8B-B14F-4D97-AF65-F5344CB8AC3E}">
        <p14:creationId xmlns:p14="http://schemas.microsoft.com/office/powerpoint/2010/main" val="392713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ED26F138-5D47-4F71-AD0C-448A3D402174}"/>
              </a:ext>
            </a:extLst>
          </p:cNvPr>
          <p:cNvSpPr>
            <a:spLocks noGrp="1"/>
          </p:cNvSpPr>
          <p:nvPr>
            <p:ph type="sldNum" sz="quarter" idx="12"/>
          </p:nvPr>
        </p:nvSpPr>
        <p:spPr/>
        <p:txBody>
          <a:bodyPr/>
          <a:lstStyle/>
          <a:p>
            <a:fld id="{4E782DDF-070C-458C-8280-1BDFE6898753}" type="slidenum">
              <a:rPr lang="en-US" smtClean="0"/>
              <a:pPr/>
              <a:t>‹#›</a:t>
            </a:fld>
            <a:endParaRPr lang="en-US"/>
          </a:p>
        </p:txBody>
      </p:sp>
      <p:pic>
        <p:nvPicPr>
          <p:cNvPr id="3" name="Picture 2">
            <a:extLst>
              <a:ext uri="{FF2B5EF4-FFF2-40B4-BE49-F238E27FC236}">
                <a16:creationId xmlns:a16="http://schemas.microsoft.com/office/drawing/2014/main" xmlns="" id="{FF9079E7-2412-42BD-BEA5-84CF8726661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31" y="0"/>
            <a:ext cx="9139938" cy="6858000"/>
          </a:xfrm>
          <a:prstGeom prst="rect">
            <a:avLst/>
          </a:prstGeom>
        </p:spPr>
      </p:pic>
      <p:sp>
        <p:nvSpPr>
          <p:cNvPr id="7" name="Text Placeholder 11">
            <a:extLst>
              <a:ext uri="{FF2B5EF4-FFF2-40B4-BE49-F238E27FC236}">
                <a16:creationId xmlns:a16="http://schemas.microsoft.com/office/drawing/2014/main" xmlns="" id="{1C7A0141-5ED6-43C1-A748-7E0F6C359B07}"/>
              </a:ext>
            </a:extLst>
          </p:cNvPr>
          <p:cNvSpPr>
            <a:spLocks noGrp="1"/>
          </p:cNvSpPr>
          <p:nvPr>
            <p:ph type="body" sz="quarter" idx="13"/>
          </p:nvPr>
        </p:nvSpPr>
        <p:spPr>
          <a:xfrm>
            <a:off x="410554" y="4878936"/>
            <a:ext cx="5229225" cy="941388"/>
          </a:xfrm>
        </p:spPr>
        <p:txBody>
          <a:bodyPr>
            <a:normAutofit/>
          </a:bodyPr>
          <a:lstStyle>
            <a:lvl1pPr marL="0" indent="0">
              <a:buNone/>
              <a:defRPr sz="4400" b="1">
                <a:solidFill>
                  <a:schemeClr val="bg1"/>
                </a:solidFill>
              </a:defRPr>
            </a:lvl1pPr>
          </a:lstStyle>
          <a:p>
            <a:pPr lvl="0"/>
            <a:r>
              <a:rPr lang="en-US" dirty="0"/>
              <a:t>Edit Master text styles</a:t>
            </a:r>
          </a:p>
        </p:txBody>
      </p:sp>
    </p:spTree>
    <p:extLst>
      <p:ext uri="{BB962C8B-B14F-4D97-AF65-F5344CB8AC3E}">
        <p14:creationId xmlns:p14="http://schemas.microsoft.com/office/powerpoint/2010/main" val="7609593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ED26F138-5D47-4F71-AD0C-448A3D402174}"/>
              </a:ext>
            </a:extLst>
          </p:cNvPr>
          <p:cNvSpPr>
            <a:spLocks noGrp="1"/>
          </p:cNvSpPr>
          <p:nvPr>
            <p:ph type="sldNum" sz="quarter" idx="12"/>
          </p:nvPr>
        </p:nvSpPr>
        <p:spPr/>
        <p:txBody>
          <a:bodyPr/>
          <a:lstStyle/>
          <a:p>
            <a:fld id="{4E782DDF-070C-458C-8280-1BDFE6898753}" type="slidenum">
              <a:rPr lang="en-US" smtClean="0"/>
              <a:pPr/>
              <a:t>‹#›</a:t>
            </a:fld>
            <a:endParaRPr lang="en-US"/>
          </a:p>
        </p:txBody>
      </p:sp>
      <p:pic>
        <p:nvPicPr>
          <p:cNvPr id="3" name="Picture 2">
            <a:extLst>
              <a:ext uri="{FF2B5EF4-FFF2-40B4-BE49-F238E27FC236}">
                <a16:creationId xmlns:a16="http://schemas.microsoft.com/office/drawing/2014/main" xmlns="" id="{6E6F1D37-CC2C-49F2-B1C5-313B85AFC1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31" y="0"/>
            <a:ext cx="9139938" cy="6858000"/>
          </a:xfrm>
          <a:prstGeom prst="rect">
            <a:avLst/>
          </a:prstGeom>
        </p:spPr>
      </p:pic>
      <p:sp>
        <p:nvSpPr>
          <p:cNvPr id="7" name="Text Placeholder 11">
            <a:extLst>
              <a:ext uri="{FF2B5EF4-FFF2-40B4-BE49-F238E27FC236}">
                <a16:creationId xmlns:a16="http://schemas.microsoft.com/office/drawing/2014/main" xmlns="" id="{1C7A0141-5ED6-43C1-A748-7E0F6C359B07}"/>
              </a:ext>
            </a:extLst>
          </p:cNvPr>
          <p:cNvSpPr>
            <a:spLocks noGrp="1"/>
          </p:cNvSpPr>
          <p:nvPr>
            <p:ph type="body" sz="quarter" idx="13"/>
          </p:nvPr>
        </p:nvSpPr>
        <p:spPr>
          <a:xfrm>
            <a:off x="410554" y="4878936"/>
            <a:ext cx="5229225" cy="941388"/>
          </a:xfrm>
        </p:spPr>
        <p:txBody>
          <a:bodyPr>
            <a:normAutofit/>
          </a:bodyPr>
          <a:lstStyle>
            <a:lvl1pPr marL="0" indent="0">
              <a:buNone/>
              <a:defRPr sz="4400" b="1">
                <a:solidFill>
                  <a:schemeClr val="bg1"/>
                </a:solidFill>
              </a:defRPr>
            </a:lvl1pPr>
          </a:lstStyle>
          <a:p>
            <a:pPr lvl="0"/>
            <a:r>
              <a:rPr lang="en-US" dirty="0"/>
              <a:t>Edit Master text styles</a:t>
            </a:r>
          </a:p>
        </p:txBody>
      </p:sp>
    </p:spTree>
    <p:extLst>
      <p:ext uri="{BB962C8B-B14F-4D97-AF65-F5344CB8AC3E}">
        <p14:creationId xmlns:p14="http://schemas.microsoft.com/office/powerpoint/2010/main" val="1740517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A79CCC-354C-48FF-A6C8-9DDA9C3243F7}"/>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xmlns="" id="{82905B5F-3DFC-419D-B4BE-2978DB073B14}"/>
              </a:ext>
            </a:extLst>
          </p:cNvPr>
          <p:cNvSpPr>
            <a:spLocks noGrp="1"/>
          </p:cNvSpPr>
          <p:nvPr>
            <p:ph idx="1"/>
          </p:nvPr>
        </p:nvSpPr>
        <p:spPr>
          <a:xfrm>
            <a:off x="628650" y="1461331"/>
            <a:ext cx="7886700" cy="44950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xmlns="" id="{11D365BF-CCDF-4DFA-8925-788B5AB37A9D}"/>
              </a:ext>
            </a:extLst>
          </p:cNvPr>
          <p:cNvSpPr>
            <a:spLocks noGrp="1"/>
          </p:cNvSpPr>
          <p:nvPr>
            <p:ph type="sldNum" sz="quarter" idx="4"/>
          </p:nvPr>
        </p:nvSpPr>
        <p:spPr>
          <a:xfrm>
            <a:off x="8453923" y="6163311"/>
            <a:ext cx="458803" cy="365125"/>
          </a:xfrm>
          <a:prstGeom prst="rect">
            <a:avLst/>
          </a:prstGeom>
        </p:spPr>
        <p:txBody>
          <a:bodyPr vert="horz" lIns="91440" tIns="45720" rIns="91440" bIns="45720" rtlCol="0" anchor="ctr"/>
          <a:lstStyle>
            <a:lvl1pPr algn="r">
              <a:defRPr sz="1200">
                <a:solidFill>
                  <a:srgbClr val="034D4F"/>
                </a:solidFill>
              </a:defRPr>
            </a:lvl1pPr>
          </a:lstStyle>
          <a:p>
            <a:fld id="{4E782DDF-070C-458C-8280-1BDFE6898753}" type="slidenum">
              <a:rPr lang="en-US" smtClean="0"/>
              <a:pPr/>
              <a:t>‹#›</a:t>
            </a:fld>
            <a:endParaRPr lang="en-US" dirty="0"/>
          </a:p>
        </p:txBody>
      </p:sp>
    </p:spTree>
    <p:extLst>
      <p:ext uri="{BB962C8B-B14F-4D97-AF65-F5344CB8AC3E}">
        <p14:creationId xmlns:p14="http://schemas.microsoft.com/office/powerpoint/2010/main" val="2705856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A5A583-D48C-4DFA-9B72-1C901F3A57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8120B48-0A3A-4FAE-9BBD-8271741A1D8D}"/>
              </a:ext>
            </a:extLst>
          </p:cNvPr>
          <p:cNvSpPr>
            <a:spLocks noGrp="1"/>
          </p:cNvSpPr>
          <p:nvPr>
            <p:ph sz="half" idx="1"/>
          </p:nvPr>
        </p:nvSpPr>
        <p:spPr>
          <a:xfrm>
            <a:off x="628650" y="1469877"/>
            <a:ext cx="3886200" cy="470708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xmlns="" id="{CCA74785-55E5-4788-820D-4364CE4810C6}"/>
              </a:ext>
            </a:extLst>
          </p:cNvPr>
          <p:cNvSpPr>
            <a:spLocks noGrp="1"/>
          </p:cNvSpPr>
          <p:nvPr>
            <p:ph sz="half" idx="2"/>
          </p:nvPr>
        </p:nvSpPr>
        <p:spPr>
          <a:xfrm>
            <a:off x="4629150" y="1469877"/>
            <a:ext cx="3886200" cy="470708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a:extLst>
              <a:ext uri="{FF2B5EF4-FFF2-40B4-BE49-F238E27FC236}">
                <a16:creationId xmlns:a16="http://schemas.microsoft.com/office/drawing/2014/main" xmlns="" id="{2D092EAB-6CE2-4955-9CA7-6AD16B53C40C}"/>
              </a:ext>
            </a:extLst>
          </p:cNvPr>
          <p:cNvSpPr>
            <a:spLocks noGrp="1"/>
          </p:cNvSpPr>
          <p:nvPr>
            <p:ph type="sldNum" sz="quarter" idx="4"/>
          </p:nvPr>
        </p:nvSpPr>
        <p:spPr>
          <a:xfrm>
            <a:off x="8453923" y="6163311"/>
            <a:ext cx="458803" cy="365125"/>
          </a:xfrm>
          <a:prstGeom prst="rect">
            <a:avLst/>
          </a:prstGeom>
        </p:spPr>
        <p:txBody>
          <a:bodyPr vert="horz" lIns="91440" tIns="45720" rIns="91440" bIns="45720" rtlCol="0" anchor="ctr"/>
          <a:lstStyle>
            <a:lvl1pPr algn="r">
              <a:defRPr sz="1200">
                <a:solidFill>
                  <a:srgbClr val="034D4F"/>
                </a:solidFill>
              </a:defRPr>
            </a:lvl1pPr>
          </a:lstStyle>
          <a:p>
            <a:fld id="{4E782DDF-070C-458C-8280-1BDFE6898753}" type="slidenum">
              <a:rPr lang="en-US" smtClean="0"/>
              <a:pPr/>
              <a:t>‹#›</a:t>
            </a:fld>
            <a:endParaRPr lang="en-US" dirty="0"/>
          </a:p>
        </p:txBody>
      </p:sp>
    </p:spTree>
    <p:extLst>
      <p:ext uri="{BB962C8B-B14F-4D97-AF65-F5344CB8AC3E}">
        <p14:creationId xmlns:p14="http://schemas.microsoft.com/office/powerpoint/2010/main" val="1354688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9CD999-2028-46F6-8647-F545B6F85620}"/>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xmlns="" id="{782B4B33-74C6-4CDA-AC60-C3C0ABBF0B0B}"/>
              </a:ext>
            </a:extLst>
          </p:cNvPr>
          <p:cNvSpPr>
            <a:spLocks noGrp="1"/>
          </p:cNvSpPr>
          <p:nvPr>
            <p:ph type="sldNum" sz="quarter" idx="4"/>
          </p:nvPr>
        </p:nvSpPr>
        <p:spPr>
          <a:xfrm>
            <a:off x="8453923" y="6163311"/>
            <a:ext cx="458803" cy="365125"/>
          </a:xfrm>
          <a:prstGeom prst="rect">
            <a:avLst/>
          </a:prstGeom>
        </p:spPr>
        <p:txBody>
          <a:bodyPr vert="horz" lIns="91440" tIns="45720" rIns="91440" bIns="45720" rtlCol="0" anchor="ctr"/>
          <a:lstStyle>
            <a:lvl1pPr algn="r">
              <a:defRPr sz="1200">
                <a:solidFill>
                  <a:srgbClr val="034D4F"/>
                </a:solidFill>
              </a:defRPr>
            </a:lvl1pPr>
          </a:lstStyle>
          <a:p>
            <a:fld id="{4E782DDF-070C-458C-8280-1BDFE6898753}" type="slidenum">
              <a:rPr lang="en-US" smtClean="0"/>
              <a:pPr/>
              <a:t>‹#›</a:t>
            </a:fld>
            <a:endParaRPr lang="en-US" dirty="0"/>
          </a:p>
        </p:txBody>
      </p:sp>
    </p:spTree>
    <p:extLst>
      <p:ext uri="{BB962C8B-B14F-4D97-AF65-F5344CB8AC3E}">
        <p14:creationId xmlns:p14="http://schemas.microsoft.com/office/powerpoint/2010/main" val="2139529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ED26F138-5D47-4F71-AD0C-448A3D402174}"/>
              </a:ext>
            </a:extLst>
          </p:cNvPr>
          <p:cNvSpPr>
            <a:spLocks noGrp="1"/>
          </p:cNvSpPr>
          <p:nvPr>
            <p:ph type="sldNum" sz="quarter" idx="12"/>
          </p:nvPr>
        </p:nvSpPr>
        <p:spPr/>
        <p:txBody>
          <a:bodyPr/>
          <a:lstStyle/>
          <a:p>
            <a:fld id="{4E782DDF-070C-458C-8280-1BDFE6898753}" type="slidenum">
              <a:rPr lang="en-US" smtClean="0"/>
              <a:pPr/>
              <a:t>‹#›</a:t>
            </a:fld>
            <a:endParaRPr lang="en-US"/>
          </a:p>
        </p:txBody>
      </p:sp>
      <p:pic>
        <p:nvPicPr>
          <p:cNvPr id="3" name="Picture 2">
            <a:extLst>
              <a:ext uri="{FF2B5EF4-FFF2-40B4-BE49-F238E27FC236}">
                <a16:creationId xmlns:a16="http://schemas.microsoft.com/office/drawing/2014/main" xmlns="" id="{B941B719-2CE4-4B7F-A41A-D4E1E97B5A7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31" y="0"/>
            <a:ext cx="9139938" cy="6858000"/>
          </a:xfrm>
          <a:prstGeom prst="rect">
            <a:avLst/>
          </a:prstGeom>
        </p:spPr>
      </p:pic>
      <p:sp>
        <p:nvSpPr>
          <p:cNvPr id="12" name="Text Placeholder 11">
            <a:extLst>
              <a:ext uri="{FF2B5EF4-FFF2-40B4-BE49-F238E27FC236}">
                <a16:creationId xmlns:a16="http://schemas.microsoft.com/office/drawing/2014/main" xmlns="" id="{4B99643E-09D8-4632-B037-2FBE69653B39}"/>
              </a:ext>
            </a:extLst>
          </p:cNvPr>
          <p:cNvSpPr>
            <a:spLocks noGrp="1"/>
          </p:cNvSpPr>
          <p:nvPr>
            <p:ph type="body" sz="quarter" idx="13"/>
          </p:nvPr>
        </p:nvSpPr>
        <p:spPr>
          <a:xfrm>
            <a:off x="410554" y="4878936"/>
            <a:ext cx="5229225" cy="941388"/>
          </a:xfrm>
        </p:spPr>
        <p:txBody>
          <a:bodyPr>
            <a:normAutofit/>
          </a:bodyPr>
          <a:lstStyle>
            <a:lvl1pPr marL="0" indent="0">
              <a:buNone/>
              <a:defRPr sz="4400" b="1">
                <a:solidFill>
                  <a:schemeClr val="bg1"/>
                </a:solidFill>
              </a:defRPr>
            </a:lvl1pPr>
          </a:lstStyle>
          <a:p>
            <a:pPr lvl="0"/>
            <a:r>
              <a:rPr lang="en-US" dirty="0"/>
              <a:t>Edit Master text styles</a:t>
            </a:r>
          </a:p>
        </p:txBody>
      </p:sp>
    </p:spTree>
    <p:extLst>
      <p:ext uri="{BB962C8B-B14F-4D97-AF65-F5344CB8AC3E}">
        <p14:creationId xmlns:p14="http://schemas.microsoft.com/office/powerpoint/2010/main" val="16099443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ED26F138-5D47-4F71-AD0C-448A3D402174}"/>
              </a:ext>
            </a:extLst>
          </p:cNvPr>
          <p:cNvSpPr>
            <a:spLocks noGrp="1"/>
          </p:cNvSpPr>
          <p:nvPr>
            <p:ph type="sldNum" sz="quarter" idx="12"/>
          </p:nvPr>
        </p:nvSpPr>
        <p:spPr/>
        <p:txBody>
          <a:bodyPr/>
          <a:lstStyle/>
          <a:p>
            <a:fld id="{4E782DDF-070C-458C-8280-1BDFE6898753}" type="slidenum">
              <a:rPr lang="en-US" smtClean="0"/>
              <a:pPr/>
              <a:t>‹#›</a:t>
            </a:fld>
            <a:endParaRPr lang="en-US"/>
          </a:p>
        </p:txBody>
      </p:sp>
      <p:pic>
        <p:nvPicPr>
          <p:cNvPr id="3" name="Picture 2">
            <a:extLst>
              <a:ext uri="{FF2B5EF4-FFF2-40B4-BE49-F238E27FC236}">
                <a16:creationId xmlns:a16="http://schemas.microsoft.com/office/drawing/2014/main" xmlns="" id="{D02B6E6E-D0A2-4963-956D-E6EDC2932AE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31" y="0"/>
            <a:ext cx="9139938" cy="6858000"/>
          </a:xfrm>
          <a:prstGeom prst="rect">
            <a:avLst/>
          </a:prstGeom>
        </p:spPr>
      </p:pic>
      <p:sp>
        <p:nvSpPr>
          <p:cNvPr id="7" name="Text Placeholder 11">
            <a:extLst>
              <a:ext uri="{FF2B5EF4-FFF2-40B4-BE49-F238E27FC236}">
                <a16:creationId xmlns:a16="http://schemas.microsoft.com/office/drawing/2014/main" xmlns="" id="{58F0A9CE-5D93-4C8D-9B20-7C6B4BD25398}"/>
              </a:ext>
            </a:extLst>
          </p:cNvPr>
          <p:cNvSpPr>
            <a:spLocks noGrp="1"/>
          </p:cNvSpPr>
          <p:nvPr>
            <p:ph type="body" sz="quarter" idx="13"/>
          </p:nvPr>
        </p:nvSpPr>
        <p:spPr>
          <a:xfrm>
            <a:off x="410554" y="4878936"/>
            <a:ext cx="5229225" cy="941388"/>
          </a:xfrm>
        </p:spPr>
        <p:txBody>
          <a:bodyPr>
            <a:normAutofit/>
          </a:bodyPr>
          <a:lstStyle>
            <a:lvl1pPr marL="0" indent="0">
              <a:buNone/>
              <a:defRPr sz="4400" b="1">
                <a:solidFill>
                  <a:schemeClr val="bg1"/>
                </a:solidFill>
              </a:defRPr>
            </a:lvl1pPr>
          </a:lstStyle>
          <a:p>
            <a:pPr lvl="0"/>
            <a:r>
              <a:rPr lang="en-US" dirty="0"/>
              <a:t>Edit Master text styles</a:t>
            </a:r>
          </a:p>
        </p:txBody>
      </p:sp>
    </p:spTree>
    <p:extLst>
      <p:ext uri="{BB962C8B-B14F-4D97-AF65-F5344CB8AC3E}">
        <p14:creationId xmlns:p14="http://schemas.microsoft.com/office/powerpoint/2010/main" val="1863192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ED26F138-5D47-4F71-AD0C-448A3D402174}"/>
              </a:ext>
            </a:extLst>
          </p:cNvPr>
          <p:cNvSpPr>
            <a:spLocks noGrp="1"/>
          </p:cNvSpPr>
          <p:nvPr>
            <p:ph type="sldNum" sz="quarter" idx="12"/>
          </p:nvPr>
        </p:nvSpPr>
        <p:spPr/>
        <p:txBody>
          <a:bodyPr/>
          <a:lstStyle/>
          <a:p>
            <a:fld id="{4E782DDF-070C-458C-8280-1BDFE6898753}" type="slidenum">
              <a:rPr lang="en-US" smtClean="0"/>
              <a:pPr/>
              <a:t>‹#›</a:t>
            </a:fld>
            <a:endParaRPr lang="en-US"/>
          </a:p>
        </p:txBody>
      </p:sp>
      <p:pic>
        <p:nvPicPr>
          <p:cNvPr id="3" name="Picture 2">
            <a:extLst>
              <a:ext uri="{FF2B5EF4-FFF2-40B4-BE49-F238E27FC236}">
                <a16:creationId xmlns:a16="http://schemas.microsoft.com/office/drawing/2014/main" xmlns="" id="{93F9892D-7682-422B-B3BC-B2729E3F2F2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31" y="0"/>
            <a:ext cx="9139938" cy="6858000"/>
          </a:xfrm>
          <a:prstGeom prst="rect">
            <a:avLst/>
          </a:prstGeom>
        </p:spPr>
      </p:pic>
      <p:sp>
        <p:nvSpPr>
          <p:cNvPr id="7" name="Text Placeholder 11">
            <a:extLst>
              <a:ext uri="{FF2B5EF4-FFF2-40B4-BE49-F238E27FC236}">
                <a16:creationId xmlns:a16="http://schemas.microsoft.com/office/drawing/2014/main" xmlns="" id="{1C7A0141-5ED6-43C1-A748-7E0F6C359B07}"/>
              </a:ext>
            </a:extLst>
          </p:cNvPr>
          <p:cNvSpPr>
            <a:spLocks noGrp="1"/>
          </p:cNvSpPr>
          <p:nvPr>
            <p:ph type="body" sz="quarter" idx="13"/>
          </p:nvPr>
        </p:nvSpPr>
        <p:spPr>
          <a:xfrm>
            <a:off x="410554" y="4878936"/>
            <a:ext cx="5229225" cy="941388"/>
          </a:xfrm>
        </p:spPr>
        <p:txBody>
          <a:bodyPr>
            <a:normAutofit/>
          </a:bodyPr>
          <a:lstStyle>
            <a:lvl1pPr marL="0" indent="0">
              <a:buNone/>
              <a:defRPr sz="4400" b="1">
                <a:solidFill>
                  <a:schemeClr val="bg1"/>
                </a:solidFill>
              </a:defRPr>
            </a:lvl1pPr>
          </a:lstStyle>
          <a:p>
            <a:pPr lvl="0"/>
            <a:r>
              <a:rPr lang="en-US" dirty="0"/>
              <a:t>Edit Master text styles</a:t>
            </a:r>
          </a:p>
        </p:txBody>
      </p:sp>
    </p:spTree>
    <p:extLst>
      <p:ext uri="{BB962C8B-B14F-4D97-AF65-F5344CB8AC3E}">
        <p14:creationId xmlns:p14="http://schemas.microsoft.com/office/powerpoint/2010/main" val="1365440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ED26F138-5D47-4F71-AD0C-448A3D402174}"/>
              </a:ext>
            </a:extLst>
          </p:cNvPr>
          <p:cNvSpPr>
            <a:spLocks noGrp="1"/>
          </p:cNvSpPr>
          <p:nvPr>
            <p:ph type="sldNum" sz="quarter" idx="12"/>
          </p:nvPr>
        </p:nvSpPr>
        <p:spPr/>
        <p:txBody>
          <a:bodyPr/>
          <a:lstStyle/>
          <a:p>
            <a:fld id="{4E782DDF-070C-458C-8280-1BDFE6898753}" type="slidenum">
              <a:rPr lang="en-US" smtClean="0"/>
              <a:pPr/>
              <a:t>‹#›</a:t>
            </a:fld>
            <a:endParaRPr lang="en-US"/>
          </a:p>
        </p:txBody>
      </p:sp>
      <p:pic>
        <p:nvPicPr>
          <p:cNvPr id="3" name="Picture 2">
            <a:extLst>
              <a:ext uri="{FF2B5EF4-FFF2-40B4-BE49-F238E27FC236}">
                <a16:creationId xmlns:a16="http://schemas.microsoft.com/office/drawing/2014/main" xmlns="" id="{4DC5B739-F0FE-4F85-9278-17BD673B1D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74" y="0"/>
            <a:ext cx="9137653" cy="6858000"/>
          </a:xfrm>
          <a:prstGeom prst="rect">
            <a:avLst/>
          </a:prstGeom>
        </p:spPr>
      </p:pic>
      <p:sp>
        <p:nvSpPr>
          <p:cNvPr id="7" name="Text Placeholder 11">
            <a:extLst>
              <a:ext uri="{FF2B5EF4-FFF2-40B4-BE49-F238E27FC236}">
                <a16:creationId xmlns:a16="http://schemas.microsoft.com/office/drawing/2014/main" xmlns="" id="{1C7A0141-5ED6-43C1-A748-7E0F6C359B07}"/>
              </a:ext>
            </a:extLst>
          </p:cNvPr>
          <p:cNvSpPr>
            <a:spLocks noGrp="1"/>
          </p:cNvSpPr>
          <p:nvPr>
            <p:ph type="body" sz="quarter" idx="13"/>
          </p:nvPr>
        </p:nvSpPr>
        <p:spPr>
          <a:xfrm>
            <a:off x="410554" y="4878936"/>
            <a:ext cx="5229225" cy="941388"/>
          </a:xfrm>
        </p:spPr>
        <p:txBody>
          <a:bodyPr>
            <a:normAutofit/>
          </a:bodyPr>
          <a:lstStyle>
            <a:lvl1pPr marL="0" indent="0">
              <a:buNone/>
              <a:defRPr sz="4400" b="1">
                <a:solidFill>
                  <a:schemeClr val="bg1"/>
                </a:solidFill>
              </a:defRPr>
            </a:lvl1pPr>
          </a:lstStyle>
          <a:p>
            <a:pPr lvl="0"/>
            <a:r>
              <a:rPr lang="en-US" dirty="0"/>
              <a:t>Edit Master text styles</a:t>
            </a:r>
          </a:p>
        </p:txBody>
      </p:sp>
    </p:spTree>
    <p:extLst>
      <p:ext uri="{BB962C8B-B14F-4D97-AF65-F5344CB8AC3E}">
        <p14:creationId xmlns:p14="http://schemas.microsoft.com/office/powerpoint/2010/main" val="1718896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ED26F138-5D47-4F71-AD0C-448A3D402174}"/>
              </a:ext>
            </a:extLst>
          </p:cNvPr>
          <p:cNvSpPr>
            <a:spLocks noGrp="1"/>
          </p:cNvSpPr>
          <p:nvPr>
            <p:ph type="sldNum" sz="quarter" idx="12"/>
          </p:nvPr>
        </p:nvSpPr>
        <p:spPr/>
        <p:txBody>
          <a:bodyPr/>
          <a:lstStyle/>
          <a:p>
            <a:fld id="{4E782DDF-070C-458C-8280-1BDFE6898753}" type="slidenum">
              <a:rPr lang="en-US" smtClean="0"/>
              <a:pPr/>
              <a:t>‹#›</a:t>
            </a:fld>
            <a:endParaRPr lang="en-US"/>
          </a:p>
        </p:txBody>
      </p:sp>
      <p:pic>
        <p:nvPicPr>
          <p:cNvPr id="3" name="Picture 2">
            <a:extLst>
              <a:ext uri="{FF2B5EF4-FFF2-40B4-BE49-F238E27FC236}">
                <a16:creationId xmlns:a16="http://schemas.microsoft.com/office/drawing/2014/main" xmlns="" id="{6F20A804-1F04-4172-8C2E-8F80EAA2F1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31" y="0"/>
            <a:ext cx="9139938" cy="6858000"/>
          </a:xfrm>
          <a:prstGeom prst="rect">
            <a:avLst/>
          </a:prstGeom>
        </p:spPr>
      </p:pic>
      <p:sp>
        <p:nvSpPr>
          <p:cNvPr id="7" name="Text Placeholder 11">
            <a:extLst>
              <a:ext uri="{FF2B5EF4-FFF2-40B4-BE49-F238E27FC236}">
                <a16:creationId xmlns:a16="http://schemas.microsoft.com/office/drawing/2014/main" xmlns="" id="{1C7A0141-5ED6-43C1-A748-7E0F6C359B07}"/>
              </a:ext>
            </a:extLst>
          </p:cNvPr>
          <p:cNvSpPr>
            <a:spLocks noGrp="1"/>
          </p:cNvSpPr>
          <p:nvPr>
            <p:ph type="body" sz="quarter" idx="13"/>
          </p:nvPr>
        </p:nvSpPr>
        <p:spPr>
          <a:xfrm>
            <a:off x="410554" y="4878936"/>
            <a:ext cx="5229225" cy="941388"/>
          </a:xfrm>
        </p:spPr>
        <p:txBody>
          <a:bodyPr>
            <a:normAutofit/>
          </a:bodyPr>
          <a:lstStyle>
            <a:lvl1pPr marL="0" indent="0">
              <a:buNone/>
              <a:defRPr sz="4400" b="1">
                <a:solidFill>
                  <a:schemeClr val="bg1"/>
                </a:solidFill>
              </a:defRPr>
            </a:lvl1pPr>
          </a:lstStyle>
          <a:p>
            <a:pPr lvl="0"/>
            <a:r>
              <a:rPr lang="en-US" dirty="0"/>
              <a:t>Edit Master text styles</a:t>
            </a:r>
          </a:p>
        </p:txBody>
      </p:sp>
    </p:spTree>
    <p:extLst>
      <p:ext uri="{BB962C8B-B14F-4D97-AF65-F5344CB8AC3E}">
        <p14:creationId xmlns:p14="http://schemas.microsoft.com/office/powerpoint/2010/main" val="1905575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63CB58D0-4A30-4A2C-BDA8-BD1692941CC7}"/>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a:extLst>
              <a:ext uri="{FF2B5EF4-FFF2-40B4-BE49-F238E27FC236}">
                <a16:creationId xmlns:a16="http://schemas.microsoft.com/office/drawing/2014/main" xmlns="" id="{B07806B5-591D-41FF-819D-25FCD49F6BBD}"/>
              </a:ext>
            </a:extLst>
          </p:cNvPr>
          <p:cNvSpPr>
            <a:spLocks noGrp="1"/>
          </p:cNvSpPr>
          <p:nvPr>
            <p:ph type="title"/>
          </p:nvPr>
        </p:nvSpPr>
        <p:spPr>
          <a:xfrm>
            <a:off x="103084" y="339489"/>
            <a:ext cx="7886700" cy="50654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xmlns="" id="{0F8E2E50-91FC-4B69-9FD9-F818630D88AC}"/>
              </a:ext>
            </a:extLst>
          </p:cNvPr>
          <p:cNvSpPr>
            <a:spLocks noGrp="1"/>
          </p:cNvSpPr>
          <p:nvPr>
            <p:ph type="body" idx="1"/>
          </p:nvPr>
        </p:nvSpPr>
        <p:spPr>
          <a:xfrm>
            <a:off x="628650" y="1538243"/>
            <a:ext cx="7886700" cy="463872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xmlns="" id="{89E6C578-9EFD-42C0-9E7C-592EE76BFD45}"/>
              </a:ext>
            </a:extLst>
          </p:cNvPr>
          <p:cNvSpPr>
            <a:spLocks noGrp="1"/>
          </p:cNvSpPr>
          <p:nvPr>
            <p:ph type="sldNum" sz="quarter" idx="4"/>
          </p:nvPr>
        </p:nvSpPr>
        <p:spPr>
          <a:xfrm>
            <a:off x="8453923" y="6163311"/>
            <a:ext cx="458803" cy="365125"/>
          </a:xfrm>
          <a:prstGeom prst="rect">
            <a:avLst/>
          </a:prstGeom>
        </p:spPr>
        <p:txBody>
          <a:bodyPr vert="horz" lIns="91440" tIns="45720" rIns="91440" bIns="45720" rtlCol="0" anchor="ctr"/>
          <a:lstStyle>
            <a:lvl1pPr algn="r">
              <a:defRPr sz="1200">
                <a:solidFill>
                  <a:srgbClr val="034D4F"/>
                </a:solidFill>
              </a:defRPr>
            </a:lvl1pPr>
          </a:lstStyle>
          <a:p>
            <a:fld id="{4E782DDF-070C-458C-8280-1BDFE6898753}" type="slidenum">
              <a:rPr lang="en-US" smtClean="0"/>
              <a:pPr/>
              <a:t>‹#›</a:t>
            </a:fld>
            <a:endParaRPr lang="en-US" dirty="0"/>
          </a:p>
        </p:txBody>
      </p:sp>
    </p:spTree>
    <p:extLst>
      <p:ext uri="{BB962C8B-B14F-4D97-AF65-F5344CB8AC3E}">
        <p14:creationId xmlns:p14="http://schemas.microsoft.com/office/powerpoint/2010/main" val="5757013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l" defTabSz="914400" rtl="0" eaLnBrk="1" latinLnBrk="0" hangingPunct="1">
        <a:lnSpc>
          <a:spcPct val="90000"/>
        </a:lnSpc>
        <a:spcBef>
          <a:spcPct val="0"/>
        </a:spcBef>
        <a:buNone/>
        <a:defRPr sz="4400" b="1"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6F113B-B20A-4892-A19F-FA51028D1A36}"/>
              </a:ext>
            </a:extLst>
          </p:cNvPr>
          <p:cNvSpPr>
            <a:spLocks noGrp="1"/>
          </p:cNvSpPr>
          <p:nvPr>
            <p:ph type="title"/>
          </p:nvPr>
        </p:nvSpPr>
        <p:spPr/>
        <p:txBody>
          <a:bodyPr>
            <a:normAutofit fontScale="90000"/>
          </a:bodyPr>
          <a:lstStyle/>
          <a:p>
            <a:endParaRPr lang="en-US"/>
          </a:p>
        </p:txBody>
      </p:sp>
      <p:sp>
        <p:nvSpPr>
          <p:cNvPr id="3" name="Content Placeholder 2">
            <a:extLst>
              <a:ext uri="{FF2B5EF4-FFF2-40B4-BE49-F238E27FC236}">
                <a16:creationId xmlns:a16="http://schemas.microsoft.com/office/drawing/2014/main" xmlns="" id="{D8DC0E5B-A5E0-494E-B546-94E9A838C692}"/>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xmlns="" id="{708F47D8-6FDB-48B3-8EF0-DDF33E0280B6}"/>
              </a:ext>
            </a:extLst>
          </p:cNvPr>
          <p:cNvSpPr>
            <a:spLocks noGrp="1"/>
          </p:cNvSpPr>
          <p:nvPr>
            <p:ph type="sldNum" sz="quarter" idx="4"/>
          </p:nvPr>
        </p:nvSpPr>
        <p:spPr/>
        <p:txBody>
          <a:bodyPr/>
          <a:lstStyle/>
          <a:p>
            <a:fld id="{4E782DDF-070C-458C-8280-1BDFE6898753}" type="slidenum">
              <a:rPr lang="en-US" smtClean="0"/>
              <a:pPr/>
              <a:t>1</a:t>
            </a:fld>
            <a:endParaRPr lang="en-US" dirty="0"/>
          </a:p>
        </p:txBody>
      </p:sp>
      <p:pic>
        <p:nvPicPr>
          <p:cNvPr id="5" name="Picture 4">
            <a:extLst>
              <a:ext uri="{FF2B5EF4-FFF2-40B4-BE49-F238E27FC236}">
                <a16:creationId xmlns:a16="http://schemas.microsoft.com/office/drawing/2014/main" xmlns="" id="{9547F704-E8A2-452D-B365-45EE92581C6B}"/>
              </a:ext>
            </a:extLst>
          </p:cNvPr>
          <p:cNvPicPr>
            <a:picLocks noChangeAspect="1"/>
          </p:cNvPicPr>
          <p:nvPr/>
        </p:nvPicPr>
        <p:blipFill>
          <a:blip r:embed="rId2"/>
          <a:stretch>
            <a:fillRect/>
          </a:stretch>
        </p:blipFill>
        <p:spPr>
          <a:xfrm>
            <a:off x="0" y="-1"/>
            <a:ext cx="9144000" cy="6858001"/>
          </a:xfrm>
          <a:prstGeom prst="rect">
            <a:avLst/>
          </a:prstGeom>
        </p:spPr>
      </p:pic>
      <p:sp>
        <p:nvSpPr>
          <p:cNvPr id="8" name="Rectangle 7">
            <a:extLst>
              <a:ext uri="{FF2B5EF4-FFF2-40B4-BE49-F238E27FC236}">
                <a16:creationId xmlns:a16="http://schemas.microsoft.com/office/drawing/2014/main" xmlns="" id="{F5C51CE4-58DE-4418-8542-C3919C039145}"/>
              </a:ext>
            </a:extLst>
          </p:cNvPr>
          <p:cNvSpPr/>
          <p:nvPr/>
        </p:nvSpPr>
        <p:spPr>
          <a:xfrm>
            <a:off x="361864" y="4840263"/>
            <a:ext cx="8894166" cy="701731"/>
          </a:xfrm>
          <a:prstGeom prst="rect">
            <a:avLst/>
          </a:prstGeom>
        </p:spPr>
        <p:txBody>
          <a:bodyPr wrap="none">
            <a:spAutoFit/>
          </a:bodyPr>
          <a:lstStyle/>
          <a:p>
            <a:pPr>
              <a:lnSpc>
                <a:spcPct val="90000"/>
              </a:lnSpc>
              <a:spcBef>
                <a:spcPts val="1000"/>
              </a:spcBef>
            </a:pPr>
            <a:r>
              <a:rPr lang="en-US" sz="4400" b="1" dirty="0">
                <a:solidFill>
                  <a:prstClr val="white"/>
                </a:solidFill>
              </a:rPr>
              <a:t>2. Transportation &amp; Mobility Element</a:t>
            </a:r>
          </a:p>
        </p:txBody>
      </p:sp>
    </p:spTree>
    <p:extLst>
      <p:ext uri="{BB962C8B-B14F-4D97-AF65-F5344CB8AC3E}">
        <p14:creationId xmlns:p14="http://schemas.microsoft.com/office/powerpoint/2010/main" val="3766260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BC5646-FB62-4B3A-A9E5-A48696A59787}"/>
              </a:ext>
            </a:extLst>
          </p:cNvPr>
          <p:cNvSpPr>
            <a:spLocks noGrp="1"/>
          </p:cNvSpPr>
          <p:nvPr>
            <p:ph type="title"/>
          </p:nvPr>
        </p:nvSpPr>
        <p:spPr/>
        <p:txBody>
          <a:bodyPr>
            <a:normAutofit fontScale="90000"/>
          </a:bodyPr>
          <a:lstStyle/>
          <a:p>
            <a:r>
              <a:rPr lang="en-US" dirty="0"/>
              <a:t>Transportation&amp; Mobility GOPs Updates  </a:t>
            </a:r>
          </a:p>
        </p:txBody>
      </p:sp>
      <p:sp>
        <p:nvSpPr>
          <p:cNvPr id="4" name="Slide Number Placeholder 3">
            <a:extLst>
              <a:ext uri="{FF2B5EF4-FFF2-40B4-BE49-F238E27FC236}">
                <a16:creationId xmlns:a16="http://schemas.microsoft.com/office/drawing/2014/main" xmlns="" id="{5CBE0B53-C0EE-47A0-B041-F063ED6E3A4C}"/>
              </a:ext>
            </a:extLst>
          </p:cNvPr>
          <p:cNvSpPr>
            <a:spLocks noGrp="1"/>
          </p:cNvSpPr>
          <p:nvPr>
            <p:ph type="sldNum" sz="quarter" idx="4"/>
          </p:nvPr>
        </p:nvSpPr>
        <p:spPr/>
        <p:txBody>
          <a:bodyPr/>
          <a:lstStyle/>
          <a:p>
            <a:fld id="{4E782DDF-070C-458C-8280-1BDFE6898753}" type="slidenum">
              <a:rPr lang="en-US" smtClean="0"/>
              <a:pPr/>
              <a:t>10</a:t>
            </a:fld>
            <a:endParaRPr lang="en-US" dirty="0"/>
          </a:p>
        </p:txBody>
      </p:sp>
      <p:sp>
        <p:nvSpPr>
          <p:cNvPr id="6" name="Content Placeholder 5">
            <a:extLst>
              <a:ext uri="{FF2B5EF4-FFF2-40B4-BE49-F238E27FC236}">
                <a16:creationId xmlns:a16="http://schemas.microsoft.com/office/drawing/2014/main" xmlns="" id="{021F4DEE-EAA6-4066-853B-035D87A0B503}"/>
              </a:ext>
            </a:extLst>
          </p:cNvPr>
          <p:cNvSpPr>
            <a:spLocks noGrp="1"/>
          </p:cNvSpPr>
          <p:nvPr>
            <p:ph idx="1"/>
          </p:nvPr>
        </p:nvSpPr>
        <p:spPr>
          <a:xfrm>
            <a:off x="628650" y="1461333"/>
            <a:ext cx="7886700" cy="4501319"/>
          </a:xfrm>
        </p:spPr>
        <p:txBody>
          <a:bodyPr>
            <a:normAutofit fontScale="92500"/>
          </a:bodyPr>
          <a:lstStyle/>
          <a:p>
            <a:pPr marL="0" indent="0">
              <a:buNone/>
            </a:pPr>
            <a:r>
              <a:rPr lang="en-US" sz="3200" b="1" dirty="0"/>
              <a:t>Proposed Changes/Policy Decisions Overview</a:t>
            </a:r>
          </a:p>
          <a:p>
            <a:r>
              <a:rPr lang="en-US" dirty="0"/>
              <a:t>Added Prioritizing Policy (Policy 2-1.1.3)</a:t>
            </a:r>
          </a:p>
          <a:p>
            <a:r>
              <a:rPr lang="en-US" dirty="0"/>
              <a:t>Added Connection Policy (Policy 2-1.1.4) </a:t>
            </a:r>
          </a:p>
          <a:p>
            <a:r>
              <a:rPr lang="en-US" dirty="0"/>
              <a:t>Added Parking Policy (Policy 2-1.1.14) </a:t>
            </a:r>
          </a:p>
          <a:p>
            <a:r>
              <a:rPr lang="en-US" dirty="0"/>
              <a:t>Added Environmental Impact Policy (Policy 2-1.1.19)</a:t>
            </a:r>
          </a:p>
          <a:p>
            <a:r>
              <a:rPr lang="en-US" dirty="0"/>
              <a:t>Added Safety Objective and Polices (Objective 2-1.2)</a:t>
            </a:r>
          </a:p>
          <a:p>
            <a:r>
              <a:rPr lang="en-US" dirty="0"/>
              <a:t>Added Design Policy (Policy 2-1.4.2) and Roadway Standards Policy (Policy 2-1.5.6)</a:t>
            </a:r>
          </a:p>
          <a:p>
            <a:r>
              <a:rPr lang="en-US" dirty="0"/>
              <a:t>Added Traffic Calming Policy (Policy 2-1.6.11)</a:t>
            </a:r>
          </a:p>
          <a:p>
            <a:pPr lvl="1"/>
            <a:endParaRPr lang="en-US" b="1" dirty="0"/>
          </a:p>
          <a:p>
            <a:pPr lvl="1"/>
            <a:endParaRPr lang="en-US" dirty="0"/>
          </a:p>
        </p:txBody>
      </p:sp>
    </p:spTree>
    <p:extLst>
      <p:ext uri="{BB962C8B-B14F-4D97-AF65-F5344CB8AC3E}">
        <p14:creationId xmlns:p14="http://schemas.microsoft.com/office/powerpoint/2010/main" val="37076868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BC5646-FB62-4B3A-A9E5-A48696A59787}"/>
              </a:ext>
            </a:extLst>
          </p:cNvPr>
          <p:cNvSpPr>
            <a:spLocks noGrp="1"/>
          </p:cNvSpPr>
          <p:nvPr>
            <p:ph type="title"/>
          </p:nvPr>
        </p:nvSpPr>
        <p:spPr/>
        <p:txBody>
          <a:bodyPr>
            <a:normAutofit fontScale="90000"/>
          </a:bodyPr>
          <a:lstStyle/>
          <a:p>
            <a:r>
              <a:rPr lang="en-US" dirty="0"/>
              <a:t>Transportation &amp; Mobility GOPs Updates </a:t>
            </a:r>
          </a:p>
        </p:txBody>
      </p:sp>
      <p:sp>
        <p:nvSpPr>
          <p:cNvPr id="4" name="Slide Number Placeholder 3">
            <a:extLst>
              <a:ext uri="{FF2B5EF4-FFF2-40B4-BE49-F238E27FC236}">
                <a16:creationId xmlns:a16="http://schemas.microsoft.com/office/drawing/2014/main" xmlns="" id="{5CBE0B53-C0EE-47A0-B041-F063ED6E3A4C}"/>
              </a:ext>
            </a:extLst>
          </p:cNvPr>
          <p:cNvSpPr>
            <a:spLocks noGrp="1"/>
          </p:cNvSpPr>
          <p:nvPr>
            <p:ph type="sldNum" sz="quarter" idx="4"/>
          </p:nvPr>
        </p:nvSpPr>
        <p:spPr/>
        <p:txBody>
          <a:bodyPr/>
          <a:lstStyle/>
          <a:p>
            <a:fld id="{4E782DDF-070C-458C-8280-1BDFE6898753}" type="slidenum">
              <a:rPr lang="en-US" smtClean="0"/>
              <a:pPr/>
              <a:t>11</a:t>
            </a:fld>
            <a:endParaRPr lang="en-US" dirty="0"/>
          </a:p>
        </p:txBody>
      </p:sp>
      <p:sp>
        <p:nvSpPr>
          <p:cNvPr id="6" name="Content Placeholder 5">
            <a:extLst>
              <a:ext uri="{FF2B5EF4-FFF2-40B4-BE49-F238E27FC236}">
                <a16:creationId xmlns:a16="http://schemas.microsoft.com/office/drawing/2014/main" xmlns="" id="{021F4DEE-EAA6-4066-853B-035D87A0B503}"/>
              </a:ext>
            </a:extLst>
          </p:cNvPr>
          <p:cNvSpPr>
            <a:spLocks noGrp="1"/>
          </p:cNvSpPr>
          <p:nvPr>
            <p:ph idx="1"/>
          </p:nvPr>
        </p:nvSpPr>
        <p:spPr>
          <a:xfrm>
            <a:off x="628650" y="1461331"/>
            <a:ext cx="7886700" cy="5057180"/>
          </a:xfrm>
        </p:spPr>
        <p:txBody>
          <a:bodyPr>
            <a:normAutofit/>
          </a:bodyPr>
          <a:lstStyle/>
          <a:p>
            <a:pPr marL="0" indent="0">
              <a:buNone/>
            </a:pPr>
            <a:r>
              <a:rPr lang="en-US" sz="2600" b="1" dirty="0"/>
              <a:t>Policy Decision: </a:t>
            </a:r>
            <a:r>
              <a:rPr lang="en-US" sz="2400" b="1" dirty="0"/>
              <a:t>Added a Prioritizing Policy (Policy 2-1.1.3)</a:t>
            </a:r>
          </a:p>
          <a:p>
            <a:pPr lvl="1"/>
            <a:r>
              <a:rPr lang="en-US" b="1" dirty="0"/>
              <a:t>Why? </a:t>
            </a:r>
            <a:r>
              <a:rPr lang="en-US" dirty="0"/>
              <a:t>Prioritize mobility with consideration to sustainability, environmental, social, accessibility and equity factors </a:t>
            </a:r>
          </a:p>
          <a:p>
            <a:pPr marL="0" indent="0">
              <a:buNone/>
            </a:pPr>
            <a:endParaRPr lang="en-US" sz="2400" u="sng" dirty="0"/>
          </a:p>
          <a:p>
            <a:pPr marL="0" indent="0">
              <a:buNone/>
            </a:pPr>
            <a:r>
              <a:rPr lang="en-US" sz="2400" u="sng" dirty="0"/>
              <a:t>Proposed:</a:t>
            </a:r>
          </a:p>
          <a:p>
            <a:pPr>
              <a:lnSpc>
                <a:spcPct val="110000"/>
              </a:lnSpc>
            </a:pPr>
            <a:r>
              <a:rPr lang="en-US" sz="2400" dirty="0"/>
              <a:t>Where adequate facilities exist for all modes, enhancing the quality and integration of the facilities will be prioritized based on the hierarchy of modes </a:t>
            </a:r>
          </a:p>
          <a:p>
            <a:pPr>
              <a:lnSpc>
                <a:spcPct val="110000"/>
              </a:lnSpc>
            </a:pPr>
            <a:r>
              <a:rPr lang="en-US" sz="2400" dirty="0"/>
              <a:t>Provides a sustainable mobility hierarchy as a guideline for prioritizing projects based on transportation mode</a:t>
            </a:r>
          </a:p>
        </p:txBody>
      </p:sp>
    </p:spTree>
    <p:extLst>
      <p:ext uri="{BB962C8B-B14F-4D97-AF65-F5344CB8AC3E}">
        <p14:creationId xmlns:p14="http://schemas.microsoft.com/office/powerpoint/2010/main" val="17400172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BC5646-FB62-4B3A-A9E5-A48696A59787}"/>
              </a:ext>
            </a:extLst>
          </p:cNvPr>
          <p:cNvSpPr>
            <a:spLocks noGrp="1"/>
          </p:cNvSpPr>
          <p:nvPr>
            <p:ph type="title"/>
          </p:nvPr>
        </p:nvSpPr>
        <p:spPr/>
        <p:txBody>
          <a:bodyPr>
            <a:normAutofit fontScale="90000"/>
          </a:bodyPr>
          <a:lstStyle/>
          <a:p>
            <a:r>
              <a:rPr lang="en-US" dirty="0"/>
              <a:t>Transportation &amp; Mobility GOPs Updates </a:t>
            </a:r>
          </a:p>
        </p:txBody>
      </p:sp>
      <p:sp>
        <p:nvSpPr>
          <p:cNvPr id="4" name="Slide Number Placeholder 3">
            <a:extLst>
              <a:ext uri="{FF2B5EF4-FFF2-40B4-BE49-F238E27FC236}">
                <a16:creationId xmlns:a16="http://schemas.microsoft.com/office/drawing/2014/main" xmlns="" id="{5CBE0B53-C0EE-47A0-B041-F063ED6E3A4C}"/>
              </a:ext>
            </a:extLst>
          </p:cNvPr>
          <p:cNvSpPr>
            <a:spLocks noGrp="1"/>
          </p:cNvSpPr>
          <p:nvPr>
            <p:ph type="sldNum" sz="quarter" idx="4"/>
          </p:nvPr>
        </p:nvSpPr>
        <p:spPr/>
        <p:txBody>
          <a:bodyPr/>
          <a:lstStyle/>
          <a:p>
            <a:fld id="{4E782DDF-070C-458C-8280-1BDFE6898753}" type="slidenum">
              <a:rPr lang="en-US" smtClean="0"/>
              <a:pPr/>
              <a:t>12</a:t>
            </a:fld>
            <a:endParaRPr lang="en-US" dirty="0"/>
          </a:p>
        </p:txBody>
      </p:sp>
      <p:sp>
        <p:nvSpPr>
          <p:cNvPr id="6" name="Content Placeholder 5">
            <a:extLst>
              <a:ext uri="{FF2B5EF4-FFF2-40B4-BE49-F238E27FC236}">
                <a16:creationId xmlns:a16="http://schemas.microsoft.com/office/drawing/2014/main" xmlns="" id="{021F4DEE-EAA6-4066-853B-035D87A0B503}"/>
              </a:ext>
            </a:extLst>
          </p:cNvPr>
          <p:cNvSpPr>
            <a:spLocks noGrp="1"/>
          </p:cNvSpPr>
          <p:nvPr>
            <p:ph idx="1"/>
          </p:nvPr>
        </p:nvSpPr>
        <p:spPr>
          <a:xfrm>
            <a:off x="628650" y="1461331"/>
            <a:ext cx="7886700" cy="5057180"/>
          </a:xfrm>
        </p:spPr>
        <p:txBody>
          <a:bodyPr>
            <a:normAutofit/>
          </a:bodyPr>
          <a:lstStyle/>
          <a:p>
            <a:pPr marL="0" indent="0">
              <a:buNone/>
            </a:pPr>
            <a:r>
              <a:rPr lang="en-US" sz="2600" b="1" dirty="0"/>
              <a:t>Policy Decision: </a:t>
            </a:r>
            <a:r>
              <a:rPr lang="en-US" sz="2400" b="1" dirty="0"/>
              <a:t>Added Connection Policy (Policy 2-1.1.4) </a:t>
            </a:r>
          </a:p>
          <a:p>
            <a:pPr lvl="1"/>
            <a:r>
              <a:rPr lang="en-US" b="1" dirty="0"/>
              <a:t>Why? </a:t>
            </a:r>
            <a:r>
              <a:rPr lang="en-US" dirty="0"/>
              <a:t>Provide for increased mobility options </a:t>
            </a:r>
            <a:endParaRPr lang="en-US" sz="2400" u="sng" dirty="0"/>
          </a:p>
          <a:p>
            <a:pPr marL="0" indent="0">
              <a:buNone/>
            </a:pPr>
            <a:endParaRPr lang="en-US" sz="2400" u="sng" dirty="0"/>
          </a:p>
          <a:p>
            <a:pPr marL="0" indent="0">
              <a:buNone/>
            </a:pPr>
            <a:r>
              <a:rPr lang="en-US" sz="2400" u="sng" dirty="0"/>
              <a:t>Proposed:</a:t>
            </a:r>
          </a:p>
          <a:p>
            <a:r>
              <a:rPr lang="en-US" sz="2400" b="1" dirty="0"/>
              <a:t>Policy 2-1.1.4: Connection. </a:t>
            </a:r>
            <a:r>
              <a:rPr lang="en-US" sz="2400" dirty="0"/>
              <a:t>Implement land use strategies that support “park once environments”, increase vehicular trip capture, reduce vehicle dependence, promote non-vehicular travel, and decrease vehicle-miles-traveled (VMT), through development of mixed-use projects by requiring vehicular and pedestrian interconnection between adjacent properties, and by providing connections to transit facilities.</a:t>
            </a:r>
          </a:p>
        </p:txBody>
      </p:sp>
    </p:spTree>
    <p:extLst>
      <p:ext uri="{BB962C8B-B14F-4D97-AF65-F5344CB8AC3E}">
        <p14:creationId xmlns:p14="http://schemas.microsoft.com/office/powerpoint/2010/main" val="3421263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BC5646-FB62-4B3A-A9E5-A48696A59787}"/>
              </a:ext>
            </a:extLst>
          </p:cNvPr>
          <p:cNvSpPr>
            <a:spLocks noGrp="1"/>
          </p:cNvSpPr>
          <p:nvPr>
            <p:ph type="title"/>
          </p:nvPr>
        </p:nvSpPr>
        <p:spPr/>
        <p:txBody>
          <a:bodyPr>
            <a:normAutofit fontScale="90000"/>
          </a:bodyPr>
          <a:lstStyle/>
          <a:p>
            <a:r>
              <a:rPr lang="en-US" dirty="0"/>
              <a:t>Transportation &amp; Mobility GOPs Updates </a:t>
            </a:r>
          </a:p>
        </p:txBody>
      </p:sp>
      <p:sp>
        <p:nvSpPr>
          <p:cNvPr id="4" name="Slide Number Placeholder 3">
            <a:extLst>
              <a:ext uri="{FF2B5EF4-FFF2-40B4-BE49-F238E27FC236}">
                <a16:creationId xmlns:a16="http://schemas.microsoft.com/office/drawing/2014/main" xmlns="" id="{5CBE0B53-C0EE-47A0-B041-F063ED6E3A4C}"/>
              </a:ext>
            </a:extLst>
          </p:cNvPr>
          <p:cNvSpPr>
            <a:spLocks noGrp="1"/>
          </p:cNvSpPr>
          <p:nvPr>
            <p:ph type="sldNum" sz="quarter" idx="4"/>
          </p:nvPr>
        </p:nvSpPr>
        <p:spPr/>
        <p:txBody>
          <a:bodyPr/>
          <a:lstStyle/>
          <a:p>
            <a:fld id="{4E782DDF-070C-458C-8280-1BDFE6898753}" type="slidenum">
              <a:rPr lang="en-US" smtClean="0"/>
              <a:pPr/>
              <a:t>13</a:t>
            </a:fld>
            <a:endParaRPr lang="en-US" dirty="0"/>
          </a:p>
        </p:txBody>
      </p:sp>
      <p:sp>
        <p:nvSpPr>
          <p:cNvPr id="6" name="Content Placeholder 5">
            <a:extLst>
              <a:ext uri="{FF2B5EF4-FFF2-40B4-BE49-F238E27FC236}">
                <a16:creationId xmlns:a16="http://schemas.microsoft.com/office/drawing/2014/main" xmlns="" id="{021F4DEE-EAA6-4066-853B-035D87A0B503}"/>
              </a:ext>
            </a:extLst>
          </p:cNvPr>
          <p:cNvSpPr>
            <a:spLocks noGrp="1"/>
          </p:cNvSpPr>
          <p:nvPr>
            <p:ph idx="1"/>
          </p:nvPr>
        </p:nvSpPr>
        <p:spPr>
          <a:xfrm>
            <a:off x="628650" y="1461331"/>
            <a:ext cx="7886700" cy="5057180"/>
          </a:xfrm>
        </p:spPr>
        <p:txBody>
          <a:bodyPr>
            <a:normAutofit/>
          </a:bodyPr>
          <a:lstStyle/>
          <a:p>
            <a:pPr marL="0" indent="0">
              <a:buNone/>
            </a:pPr>
            <a:r>
              <a:rPr lang="en-US" sz="2600" b="1" dirty="0"/>
              <a:t>Policy Decision: </a:t>
            </a:r>
            <a:r>
              <a:rPr lang="en-US" sz="2400" b="1" dirty="0"/>
              <a:t>Added Parking Policy (Policy 2-1.1.14) </a:t>
            </a:r>
          </a:p>
          <a:p>
            <a:pPr lvl="1"/>
            <a:r>
              <a:rPr lang="en-US" b="1" dirty="0"/>
              <a:t>Why? </a:t>
            </a:r>
            <a:r>
              <a:rPr lang="en-US" dirty="0"/>
              <a:t>Reflect parking trends and needs</a:t>
            </a:r>
            <a:endParaRPr lang="en-US" sz="2400" u="sng" dirty="0"/>
          </a:p>
          <a:p>
            <a:pPr marL="0" indent="0">
              <a:buNone/>
            </a:pPr>
            <a:endParaRPr lang="en-US" sz="2400" u="sng" dirty="0"/>
          </a:p>
          <a:p>
            <a:pPr marL="0" indent="0">
              <a:buNone/>
            </a:pPr>
            <a:r>
              <a:rPr lang="en-US" sz="2600" u="sng" dirty="0"/>
              <a:t>Proposed:</a:t>
            </a:r>
          </a:p>
          <a:p>
            <a:pPr marL="0" indent="0">
              <a:buNone/>
            </a:pPr>
            <a:r>
              <a:rPr lang="en-US" sz="2600" b="1" dirty="0"/>
              <a:t>Policy 2-1.1.14: Parking. </a:t>
            </a:r>
            <a:r>
              <a:rPr lang="en-US" sz="2600" dirty="0"/>
              <a:t>The City shall regularly analyze, assess, and update parking requirements in the LDC to reflect actual parking trends and needs.  Parking requirements may be customized for various parts of the City.</a:t>
            </a:r>
          </a:p>
          <a:p>
            <a:pPr marL="0" indent="0">
              <a:buNone/>
            </a:pPr>
            <a:endParaRPr lang="en-US" sz="2400" u="sng" dirty="0"/>
          </a:p>
        </p:txBody>
      </p:sp>
    </p:spTree>
    <p:extLst>
      <p:ext uri="{BB962C8B-B14F-4D97-AF65-F5344CB8AC3E}">
        <p14:creationId xmlns:p14="http://schemas.microsoft.com/office/powerpoint/2010/main" val="13596323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BC5646-FB62-4B3A-A9E5-A48696A59787}"/>
              </a:ext>
            </a:extLst>
          </p:cNvPr>
          <p:cNvSpPr>
            <a:spLocks noGrp="1"/>
          </p:cNvSpPr>
          <p:nvPr>
            <p:ph type="title"/>
          </p:nvPr>
        </p:nvSpPr>
        <p:spPr/>
        <p:txBody>
          <a:bodyPr>
            <a:normAutofit fontScale="90000"/>
          </a:bodyPr>
          <a:lstStyle/>
          <a:p>
            <a:r>
              <a:rPr lang="en-US" dirty="0"/>
              <a:t>Transportation &amp; Mobility GOPs Updates </a:t>
            </a:r>
          </a:p>
        </p:txBody>
      </p:sp>
      <p:sp>
        <p:nvSpPr>
          <p:cNvPr id="4" name="Slide Number Placeholder 3">
            <a:extLst>
              <a:ext uri="{FF2B5EF4-FFF2-40B4-BE49-F238E27FC236}">
                <a16:creationId xmlns:a16="http://schemas.microsoft.com/office/drawing/2014/main" xmlns="" id="{5CBE0B53-C0EE-47A0-B041-F063ED6E3A4C}"/>
              </a:ext>
            </a:extLst>
          </p:cNvPr>
          <p:cNvSpPr>
            <a:spLocks noGrp="1"/>
          </p:cNvSpPr>
          <p:nvPr>
            <p:ph type="sldNum" sz="quarter" idx="4"/>
          </p:nvPr>
        </p:nvSpPr>
        <p:spPr/>
        <p:txBody>
          <a:bodyPr/>
          <a:lstStyle/>
          <a:p>
            <a:fld id="{4E782DDF-070C-458C-8280-1BDFE6898753}" type="slidenum">
              <a:rPr lang="en-US" smtClean="0"/>
              <a:pPr/>
              <a:t>14</a:t>
            </a:fld>
            <a:endParaRPr lang="en-US" dirty="0"/>
          </a:p>
        </p:txBody>
      </p:sp>
      <p:sp>
        <p:nvSpPr>
          <p:cNvPr id="6" name="Content Placeholder 5">
            <a:extLst>
              <a:ext uri="{FF2B5EF4-FFF2-40B4-BE49-F238E27FC236}">
                <a16:creationId xmlns:a16="http://schemas.microsoft.com/office/drawing/2014/main" xmlns="" id="{021F4DEE-EAA6-4066-853B-035D87A0B503}"/>
              </a:ext>
            </a:extLst>
          </p:cNvPr>
          <p:cNvSpPr>
            <a:spLocks noGrp="1"/>
          </p:cNvSpPr>
          <p:nvPr>
            <p:ph idx="1"/>
          </p:nvPr>
        </p:nvSpPr>
        <p:spPr>
          <a:xfrm>
            <a:off x="628651" y="1461331"/>
            <a:ext cx="5718648" cy="5057180"/>
          </a:xfrm>
        </p:spPr>
        <p:txBody>
          <a:bodyPr>
            <a:normAutofit/>
          </a:bodyPr>
          <a:lstStyle/>
          <a:p>
            <a:pPr marL="0" indent="0">
              <a:buNone/>
            </a:pPr>
            <a:r>
              <a:rPr lang="en-US" sz="2600" b="1" dirty="0"/>
              <a:t>Policy Decision: </a:t>
            </a:r>
            <a:r>
              <a:rPr lang="en-US" sz="2400" b="1" dirty="0"/>
              <a:t>Added Environmental Impact Policy (Policy 2-1.1.19)</a:t>
            </a:r>
          </a:p>
          <a:p>
            <a:pPr lvl="1"/>
            <a:r>
              <a:rPr lang="en-US" b="1" dirty="0"/>
              <a:t>Why? </a:t>
            </a:r>
            <a:r>
              <a:rPr lang="en-US" dirty="0"/>
              <a:t>Minimize the impacts on the environment</a:t>
            </a:r>
          </a:p>
          <a:p>
            <a:pPr lvl="1"/>
            <a:endParaRPr lang="en-US" sz="2400" u="sng" dirty="0"/>
          </a:p>
          <a:p>
            <a:pPr marL="0" indent="0">
              <a:buNone/>
            </a:pPr>
            <a:r>
              <a:rPr lang="en-US" sz="2400" u="sng" dirty="0"/>
              <a:t>Proposed:</a:t>
            </a:r>
          </a:p>
          <a:p>
            <a:r>
              <a:rPr lang="en-US" sz="2400" b="1" dirty="0"/>
              <a:t>Policy 2-1.1.19: Environmental Impact. </a:t>
            </a:r>
            <a:r>
              <a:rPr lang="en-US" sz="2400" dirty="0"/>
              <a:t>The City shall implement standards in the LDC that minimize the impacts of mobility infrastructure on the environment.</a:t>
            </a:r>
          </a:p>
          <a:p>
            <a:pPr marL="0" indent="0">
              <a:buNone/>
            </a:pPr>
            <a:endParaRPr lang="en-US" sz="2400" u="sng" dirty="0"/>
          </a:p>
        </p:txBody>
      </p:sp>
      <p:pic>
        <p:nvPicPr>
          <p:cNvPr id="5" name="Picture 4" descr="A picture containing outdoor, train, track, building&#10;&#10;Description automatically generated">
            <a:extLst>
              <a:ext uri="{FF2B5EF4-FFF2-40B4-BE49-F238E27FC236}">
                <a16:creationId xmlns:a16="http://schemas.microsoft.com/office/drawing/2014/main" xmlns="" id="{27561130-5524-4075-BE35-CFB8924F76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171781" y="2441159"/>
            <a:ext cx="4873519" cy="2741354"/>
          </a:xfrm>
          <a:prstGeom prst="rect">
            <a:avLst/>
          </a:prstGeom>
        </p:spPr>
      </p:pic>
    </p:spTree>
    <p:extLst>
      <p:ext uri="{BB962C8B-B14F-4D97-AF65-F5344CB8AC3E}">
        <p14:creationId xmlns:p14="http://schemas.microsoft.com/office/powerpoint/2010/main" val="15542809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BC5646-FB62-4B3A-A9E5-A48696A59787}"/>
              </a:ext>
            </a:extLst>
          </p:cNvPr>
          <p:cNvSpPr>
            <a:spLocks noGrp="1"/>
          </p:cNvSpPr>
          <p:nvPr>
            <p:ph type="title"/>
          </p:nvPr>
        </p:nvSpPr>
        <p:spPr/>
        <p:txBody>
          <a:bodyPr>
            <a:normAutofit fontScale="90000"/>
          </a:bodyPr>
          <a:lstStyle/>
          <a:p>
            <a:r>
              <a:rPr lang="en-US" dirty="0"/>
              <a:t>Transportation &amp; Mobility GOPs Updates </a:t>
            </a:r>
          </a:p>
        </p:txBody>
      </p:sp>
      <p:sp>
        <p:nvSpPr>
          <p:cNvPr id="4" name="Slide Number Placeholder 3">
            <a:extLst>
              <a:ext uri="{FF2B5EF4-FFF2-40B4-BE49-F238E27FC236}">
                <a16:creationId xmlns:a16="http://schemas.microsoft.com/office/drawing/2014/main" xmlns="" id="{5CBE0B53-C0EE-47A0-B041-F063ED6E3A4C}"/>
              </a:ext>
            </a:extLst>
          </p:cNvPr>
          <p:cNvSpPr>
            <a:spLocks noGrp="1"/>
          </p:cNvSpPr>
          <p:nvPr>
            <p:ph type="sldNum" sz="quarter" idx="4"/>
          </p:nvPr>
        </p:nvSpPr>
        <p:spPr/>
        <p:txBody>
          <a:bodyPr/>
          <a:lstStyle/>
          <a:p>
            <a:fld id="{4E782DDF-070C-458C-8280-1BDFE6898753}" type="slidenum">
              <a:rPr lang="en-US" smtClean="0"/>
              <a:pPr/>
              <a:t>15</a:t>
            </a:fld>
            <a:endParaRPr lang="en-US" dirty="0"/>
          </a:p>
        </p:txBody>
      </p:sp>
      <p:sp>
        <p:nvSpPr>
          <p:cNvPr id="6" name="Content Placeholder 5">
            <a:extLst>
              <a:ext uri="{FF2B5EF4-FFF2-40B4-BE49-F238E27FC236}">
                <a16:creationId xmlns:a16="http://schemas.microsoft.com/office/drawing/2014/main" xmlns="" id="{021F4DEE-EAA6-4066-853B-035D87A0B503}"/>
              </a:ext>
            </a:extLst>
          </p:cNvPr>
          <p:cNvSpPr>
            <a:spLocks noGrp="1"/>
          </p:cNvSpPr>
          <p:nvPr>
            <p:ph idx="1"/>
          </p:nvPr>
        </p:nvSpPr>
        <p:spPr>
          <a:xfrm>
            <a:off x="628650" y="1461331"/>
            <a:ext cx="7886700" cy="5057180"/>
          </a:xfrm>
        </p:spPr>
        <p:txBody>
          <a:bodyPr>
            <a:normAutofit fontScale="92500" lnSpcReduction="10000"/>
          </a:bodyPr>
          <a:lstStyle/>
          <a:p>
            <a:pPr marL="0" indent="0">
              <a:buNone/>
            </a:pPr>
            <a:r>
              <a:rPr lang="en-US" sz="3000" b="1" dirty="0"/>
              <a:t>Policy Decision: Added Safety Objective and Polices (Objective 2-1.2)</a:t>
            </a:r>
          </a:p>
          <a:p>
            <a:pPr lvl="1"/>
            <a:r>
              <a:rPr lang="en-US" sz="2600" b="1" dirty="0"/>
              <a:t>Why? </a:t>
            </a:r>
            <a:r>
              <a:rPr lang="en-US" sz="2600" dirty="0"/>
              <a:t>Emphasize safety including the reduction of crashes involving those walking, riding a bicycle, riding or driving transit and other vehicles</a:t>
            </a:r>
          </a:p>
          <a:p>
            <a:pPr lvl="1"/>
            <a:endParaRPr lang="en-US" sz="2400" u="sng" dirty="0"/>
          </a:p>
          <a:p>
            <a:pPr marL="0" indent="0">
              <a:buNone/>
            </a:pPr>
            <a:r>
              <a:rPr lang="en-US" sz="2600" u="sng" dirty="0"/>
              <a:t>Proposed:</a:t>
            </a:r>
          </a:p>
          <a:p>
            <a:r>
              <a:rPr lang="en-US" sz="2600" dirty="0"/>
              <a:t>Strive to design roadways that meet the desired speed </a:t>
            </a:r>
          </a:p>
          <a:p>
            <a:r>
              <a:rPr lang="en-US" sz="2600" dirty="0"/>
              <a:t>Promote traffic calming design standards on roadways that share a multi-modal component</a:t>
            </a:r>
          </a:p>
          <a:p>
            <a:r>
              <a:rPr lang="en-US" sz="2600" dirty="0"/>
              <a:t>Review proposed development and redevelopment and reduce the number of driveways where possible. As properties are developed or redeveloped encourage the use of connecting commercial parking areas to reduce the number of driveways </a:t>
            </a:r>
          </a:p>
          <a:p>
            <a:r>
              <a:rPr lang="en-US" sz="2600" dirty="0"/>
              <a:t>Maintain a record of traffic counts and  traffic related crashes for major roadways in the City’s network and update those records on an annual basis</a:t>
            </a:r>
            <a:endParaRPr lang="en-US" sz="2200" u="sng" dirty="0"/>
          </a:p>
        </p:txBody>
      </p:sp>
    </p:spTree>
    <p:extLst>
      <p:ext uri="{BB962C8B-B14F-4D97-AF65-F5344CB8AC3E}">
        <p14:creationId xmlns:p14="http://schemas.microsoft.com/office/powerpoint/2010/main" val="30287838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BC5646-FB62-4B3A-A9E5-A48696A59787}"/>
              </a:ext>
            </a:extLst>
          </p:cNvPr>
          <p:cNvSpPr>
            <a:spLocks noGrp="1"/>
          </p:cNvSpPr>
          <p:nvPr>
            <p:ph type="title"/>
          </p:nvPr>
        </p:nvSpPr>
        <p:spPr/>
        <p:txBody>
          <a:bodyPr>
            <a:normAutofit fontScale="90000"/>
          </a:bodyPr>
          <a:lstStyle/>
          <a:p>
            <a:r>
              <a:rPr lang="en-US" dirty="0"/>
              <a:t>Transportation &amp; Mobility GOPs Updates </a:t>
            </a:r>
          </a:p>
        </p:txBody>
      </p:sp>
      <p:sp>
        <p:nvSpPr>
          <p:cNvPr id="4" name="Slide Number Placeholder 3">
            <a:extLst>
              <a:ext uri="{FF2B5EF4-FFF2-40B4-BE49-F238E27FC236}">
                <a16:creationId xmlns:a16="http://schemas.microsoft.com/office/drawing/2014/main" xmlns="" id="{5CBE0B53-C0EE-47A0-B041-F063ED6E3A4C}"/>
              </a:ext>
            </a:extLst>
          </p:cNvPr>
          <p:cNvSpPr>
            <a:spLocks noGrp="1"/>
          </p:cNvSpPr>
          <p:nvPr>
            <p:ph type="sldNum" sz="quarter" idx="4"/>
          </p:nvPr>
        </p:nvSpPr>
        <p:spPr/>
        <p:txBody>
          <a:bodyPr/>
          <a:lstStyle/>
          <a:p>
            <a:fld id="{4E782DDF-070C-458C-8280-1BDFE6898753}" type="slidenum">
              <a:rPr lang="en-US" smtClean="0"/>
              <a:pPr/>
              <a:t>16</a:t>
            </a:fld>
            <a:endParaRPr lang="en-US" dirty="0"/>
          </a:p>
        </p:txBody>
      </p:sp>
      <p:sp>
        <p:nvSpPr>
          <p:cNvPr id="6" name="Content Placeholder 5">
            <a:extLst>
              <a:ext uri="{FF2B5EF4-FFF2-40B4-BE49-F238E27FC236}">
                <a16:creationId xmlns:a16="http://schemas.microsoft.com/office/drawing/2014/main" xmlns="" id="{021F4DEE-EAA6-4066-853B-035D87A0B503}"/>
              </a:ext>
            </a:extLst>
          </p:cNvPr>
          <p:cNvSpPr>
            <a:spLocks noGrp="1"/>
          </p:cNvSpPr>
          <p:nvPr>
            <p:ph idx="1"/>
          </p:nvPr>
        </p:nvSpPr>
        <p:spPr>
          <a:xfrm>
            <a:off x="628650" y="1461331"/>
            <a:ext cx="7886700" cy="5057180"/>
          </a:xfrm>
        </p:spPr>
        <p:txBody>
          <a:bodyPr>
            <a:normAutofit/>
          </a:bodyPr>
          <a:lstStyle/>
          <a:p>
            <a:pPr marL="0" indent="0">
              <a:buNone/>
            </a:pPr>
            <a:r>
              <a:rPr lang="en-US" b="1" dirty="0"/>
              <a:t>Policy Decision: Added Design Policy (Policy 2-1.4.2) and Roadway Standards Policy (Policy 2-1.5.6)</a:t>
            </a:r>
          </a:p>
          <a:p>
            <a:pPr lvl="1"/>
            <a:r>
              <a:rPr lang="en-US" b="1" dirty="0"/>
              <a:t>Why? </a:t>
            </a:r>
            <a:r>
              <a:rPr lang="en-US" dirty="0"/>
              <a:t>Require roadway design that meets FDOT Design Manual standards</a:t>
            </a:r>
          </a:p>
          <a:p>
            <a:pPr lvl="1"/>
            <a:endParaRPr lang="en-US" sz="2400" u="sng" dirty="0"/>
          </a:p>
          <a:p>
            <a:pPr marL="0" indent="0">
              <a:buNone/>
            </a:pPr>
            <a:r>
              <a:rPr lang="en-US" sz="2600" u="sng" dirty="0"/>
              <a:t>Proposed:</a:t>
            </a:r>
          </a:p>
          <a:p>
            <a:r>
              <a:rPr lang="en-US" sz="2600" b="1" dirty="0"/>
              <a:t>Policy 2-1.4.2: Design. </a:t>
            </a:r>
            <a:r>
              <a:rPr lang="en-US" sz="2600" dirty="0"/>
              <a:t>The City will coordinate with FDOT on roadway design meeting the FDOT Design Manual standards.</a:t>
            </a:r>
          </a:p>
          <a:p>
            <a:r>
              <a:rPr lang="en-US" sz="2600" b="1" dirty="0"/>
              <a:t>Policy 2-1.5.6: Roadway Standards.  </a:t>
            </a:r>
            <a:r>
              <a:rPr lang="en-US" sz="2600" dirty="0"/>
              <a:t>Proposed developed will be reviewed to include appropriate roadway standards to include bicycle and pedestrian facilities based on the FDOT Design Manual. Shade trees should also be encouraged with new development.</a:t>
            </a:r>
          </a:p>
          <a:p>
            <a:endParaRPr lang="en-US" dirty="0"/>
          </a:p>
          <a:p>
            <a:pPr marL="0" indent="0">
              <a:buNone/>
            </a:pPr>
            <a:endParaRPr lang="en-US" sz="2600" u="sng" dirty="0"/>
          </a:p>
        </p:txBody>
      </p:sp>
    </p:spTree>
    <p:extLst>
      <p:ext uri="{BB962C8B-B14F-4D97-AF65-F5344CB8AC3E}">
        <p14:creationId xmlns:p14="http://schemas.microsoft.com/office/powerpoint/2010/main" val="34442800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BC5646-FB62-4B3A-A9E5-A48696A59787}"/>
              </a:ext>
            </a:extLst>
          </p:cNvPr>
          <p:cNvSpPr>
            <a:spLocks noGrp="1"/>
          </p:cNvSpPr>
          <p:nvPr>
            <p:ph type="title"/>
          </p:nvPr>
        </p:nvSpPr>
        <p:spPr/>
        <p:txBody>
          <a:bodyPr>
            <a:normAutofit fontScale="90000"/>
          </a:bodyPr>
          <a:lstStyle/>
          <a:p>
            <a:r>
              <a:rPr lang="en-US" dirty="0"/>
              <a:t>Transportation &amp; Mobility GOPs Updates </a:t>
            </a:r>
          </a:p>
        </p:txBody>
      </p:sp>
      <p:sp>
        <p:nvSpPr>
          <p:cNvPr id="4" name="Slide Number Placeholder 3">
            <a:extLst>
              <a:ext uri="{FF2B5EF4-FFF2-40B4-BE49-F238E27FC236}">
                <a16:creationId xmlns:a16="http://schemas.microsoft.com/office/drawing/2014/main" xmlns="" id="{5CBE0B53-C0EE-47A0-B041-F063ED6E3A4C}"/>
              </a:ext>
            </a:extLst>
          </p:cNvPr>
          <p:cNvSpPr>
            <a:spLocks noGrp="1"/>
          </p:cNvSpPr>
          <p:nvPr>
            <p:ph type="sldNum" sz="quarter" idx="4"/>
          </p:nvPr>
        </p:nvSpPr>
        <p:spPr/>
        <p:txBody>
          <a:bodyPr/>
          <a:lstStyle/>
          <a:p>
            <a:fld id="{4E782DDF-070C-458C-8280-1BDFE6898753}" type="slidenum">
              <a:rPr lang="en-US" smtClean="0"/>
              <a:pPr/>
              <a:t>17</a:t>
            </a:fld>
            <a:endParaRPr lang="en-US" dirty="0"/>
          </a:p>
        </p:txBody>
      </p:sp>
      <p:sp>
        <p:nvSpPr>
          <p:cNvPr id="6" name="Content Placeholder 5">
            <a:extLst>
              <a:ext uri="{FF2B5EF4-FFF2-40B4-BE49-F238E27FC236}">
                <a16:creationId xmlns:a16="http://schemas.microsoft.com/office/drawing/2014/main" xmlns="" id="{021F4DEE-EAA6-4066-853B-035D87A0B503}"/>
              </a:ext>
            </a:extLst>
          </p:cNvPr>
          <p:cNvSpPr>
            <a:spLocks noGrp="1"/>
          </p:cNvSpPr>
          <p:nvPr>
            <p:ph idx="1"/>
          </p:nvPr>
        </p:nvSpPr>
        <p:spPr>
          <a:xfrm>
            <a:off x="628650" y="1461331"/>
            <a:ext cx="7886700" cy="5057180"/>
          </a:xfrm>
        </p:spPr>
        <p:txBody>
          <a:bodyPr>
            <a:normAutofit/>
          </a:bodyPr>
          <a:lstStyle/>
          <a:p>
            <a:pPr marL="0" indent="0">
              <a:buNone/>
            </a:pPr>
            <a:r>
              <a:rPr lang="en-US" b="1" dirty="0"/>
              <a:t>Policy Decision: Added Traffic Calming Policy (Policy 2-1.6.11)</a:t>
            </a:r>
          </a:p>
          <a:p>
            <a:pPr lvl="1"/>
            <a:r>
              <a:rPr lang="en-US" b="1" dirty="0"/>
              <a:t>Why? </a:t>
            </a:r>
            <a:r>
              <a:rPr lang="en-US" dirty="0"/>
              <a:t>Traffic calming measures on public roadways</a:t>
            </a:r>
            <a:endParaRPr lang="en-US" sz="2400" u="sng" dirty="0"/>
          </a:p>
          <a:p>
            <a:pPr marL="0" indent="0">
              <a:buNone/>
            </a:pPr>
            <a:endParaRPr lang="en-US" sz="2600" u="sng" dirty="0"/>
          </a:p>
          <a:p>
            <a:pPr marL="0" indent="0">
              <a:buNone/>
            </a:pPr>
            <a:r>
              <a:rPr lang="en-US" sz="2600" u="sng" dirty="0"/>
              <a:t>Proposed:</a:t>
            </a:r>
          </a:p>
          <a:p>
            <a:r>
              <a:rPr lang="en-US" sz="2600" b="1" dirty="0"/>
              <a:t>Policy 2-1.6.11. Traffic Calming. </a:t>
            </a:r>
            <a:r>
              <a:rPr lang="en-US" sz="2600" dirty="0"/>
              <a:t>The City shall consider developing a technical traffic calming manual identifying measures for prioritization and implementation of traffic calming measures on public roadways.  </a:t>
            </a:r>
          </a:p>
          <a:p>
            <a:endParaRPr lang="en-US" dirty="0"/>
          </a:p>
          <a:p>
            <a:pPr marL="0" indent="0">
              <a:buNone/>
            </a:pPr>
            <a:endParaRPr lang="en-US" sz="2600" u="sng" dirty="0"/>
          </a:p>
        </p:txBody>
      </p:sp>
    </p:spTree>
    <p:extLst>
      <p:ext uri="{BB962C8B-B14F-4D97-AF65-F5344CB8AC3E}">
        <p14:creationId xmlns:p14="http://schemas.microsoft.com/office/powerpoint/2010/main" val="25963258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6F113B-B20A-4892-A19F-FA51028D1A36}"/>
              </a:ext>
            </a:extLst>
          </p:cNvPr>
          <p:cNvSpPr>
            <a:spLocks noGrp="1"/>
          </p:cNvSpPr>
          <p:nvPr>
            <p:ph type="title"/>
          </p:nvPr>
        </p:nvSpPr>
        <p:spPr/>
        <p:txBody>
          <a:bodyPr>
            <a:normAutofit fontScale="90000"/>
          </a:bodyPr>
          <a:lstStyle/>
          <a:p>
            <a:endParaRPr lang="en-US"/>
          </a:p>
        </p:txBody>
      </p:sp>
      <p:sp>
        <p:nvSpPr>
          <p:cNvPr id="3" name="Content Placeholder 2">
            <a:extLst>
              <a:ext uri="{FF2B5EF4-FFF2-40B4-BE49-F238E27FC236}">
                <a16:creationId xmlns:a16="http://schemas.microsoft.com/office/drawing/2014/main" xmlns="" id="{D8DC0E5B-A5E0-494E-B546-94E9A838C692}"/>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xmlns="" id="{708F47D8-6FDB-48B3-8EF0-DDF33E0280B6}"/>
              </a:ext>
            </a:extLst>
          </p:cNvPr>
          <p:cNvSpPr>
            <a:spLocks noGrp="1"/>
          </p:cNvSpPr>
          <p:nvPr>
            <p:ph type="sldNum" sz="quarter" idx="4"/>
          </p:nvPr>
        </p:nvSpPr>
        <p:spPr/>
        <p:txBody>
          <a:bodyPr/>
          <a:lstStyle/>
          <a:p>
            <a:fld id="{4E782DDF-070C-458C-8280-1BDFE6898753}" type="slidenum">
              <a:rPr lang="en-US" smtClean="0"/>
              <a:pPr/>
              <a:t>18</a:t>
            </a:fld>
            <a:endParaRPr lang="en-US" dirty="0"/>
          </a:p>
        </p:txBody>
      </p:sp>
      <p:pic>
        <p:nvPicPr>
          <p:cNvPr id="5" name="Picture 4">
            <a:extLst>
              <a:ext uri="{FF2B5EF4-FFF2-40B4-BE49-F238E27FC236}">
                <a16:creationId xmlns:a16="http://schemas.microsoft.com/office/drawing/2014/main" xmlns="" id="{9547F704-E8A2-452D-B365-45EE92581C6B}"/>
              </a:ext>
            </a:extLst>
          </p:cNvPr>
          <p:cNvPicPr>
            <a:picLocks noChangeAspect="1"/>
          </p:cNvPicPr>
          <p:nvPr/>
        </p:nvPicPr>
        <p:blipFill>
          <a:blip r:embed="rId2"/>
          <a:stretch>
            <a:fillRect/>
          </a:stretch>
        </p:blipFill>
        <p:spPr>
          <a:xfrm>
            <a:off x="0" y="-1"/>
            <a:ext cx="9144000" cy="6858001"/>
          </a:xfrm>
          <a:prstGeom prst="rect">
            <a:avLst/>
          </a:prstGeom>
        </p:spPr>
      </p:pic>
      <p:sp>
        <p:nvSpPr>
          <p:cNvPr id="8" name="Rectangle 7">
            <a:extLst>
              <a:ext uri="{FF2B5EF4-FFF2-40B4-BE49-F238E27FC236}">
                <a16:creationId xmlns:a16="http://schemas.microsoft.com/office/drawing/2014/main" xmlns="" id="{F5C51CE4-58DE-4418-8542-C3919C039145}"/>
              </a:ext>
            </a:extLst>
          </p:cNvPr>
          <p:cNvSpPr/>
          <p:nvPr/>
        </p:nvSpPr>
        <p:spPr>
          <a:xfrm>
            <a:off x="383752" y="4517051"/>
            <a:ext cx="8329909" cy="1439368"/>
          </a:xfrm>
          <a:prstGeom prst="rect">
            <a:avLst/>
          </a:prstGeom>
        </p:spPr>
        <p:txBody>
          <a:bodyPr wrap="none">
            <a:spAutoFit/>
          </a:bodyPr>
          <a:lstStyle/>
          <a:p>
            <a:pPr>
              <a:lnSpc>
                <a:spcPct val="90000"/>
              </a:lnSpc>
              <a:spcBef>
                <a:spcPts val="1000"/>
              </a:spcBef>
            </a:pPr>
            <a:r>
              <a:rPr lang="en-US" sz="4400" b="1" dirty="0">
                <a:solidFill>
                  <a:prstClr val="white"/>
                </a:solidFill>
              </a:rPr>
              <a:t>Transportation &amp; Mobility Element</a:t>
            </a:r>
          </a:p>
          <a:p>
            <a:pPr>
              <a:lnSpc>
                <a:spcPct val="90000"/>
              </a:lnSpc>
              <a:spcBef>
                <a:spcPts val="1000"/>
              </a:spcBef>
            </a:pPr>
            <a:r>
              <a:rPr lang="en-US" sz="4400" b="1" dirty="0">
                <a:solidFill>
                  <a:prstClr val="white"/>
                </a:solidFill>
              </a:rPr>
              <a:t>Questions?</a:t>
            </a:r>
          </a:p>
        </p:txBody>
      </p:sp>
    </p:spTree>
    <p:extLst>
      <p:ext uri="{BB962C8B-B14F-4D97-AF65-F5344CB8AC3E}">
        <p14:creationId xmlns:p14="http://schemas.microsoft.com/office/powerpoint/2010/main" val="13473073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BC5646-FB62-4B3A-A9E5-A48696A59787}"/>
              </a:ext>
            </a:extLst>
          </p:cNvPr>
          <p:cNvSpPr>
            <a:spLocks noGrp="1"/>
          </p:cNvSpPr>
          <p:nvPr>
            <p:ph type="title"/>
          </p:nvPr>
        </p:nvSpPr>
        <p:spPr/>
        <p:txBody>
          <a:bodyPr>
            <a:normAutofit fontScale="90000"/>
          </a:bodyPr>
          <a:lstStyle/>
          <a:p>
            <a:r>
              <a:rPr lang="en-US" dirty="0"/>
              <a:t>Transportation &amp; Mobility Element </a:t>
            </a:r>
          </a:p>
        </p:txBody>
      </p:sp>
      <p:sp>
        <p:nvSpPr>
          <p:cNvPr id="3" name="Content Placeholder 2">
            <a:extLst>
              <a:ext uri="{FF2B5EF4-FFF2-40B4-BE49-F238E27FC236}">
                <a16:creationId xmlns:a16="http://schemas.microsoft.com/office/drawing/2014/main" xmlns="" id="{A65BE2AD-BB53-48F1-97F7-AC74EC5C62A8}"/>
              </a:ext>
            </a:extLst>
          </p:cNvPr>
          <p:cNvSpPr>
            <a:spLocks noGrp="1"/>
          </p:cNvSpPr>
          <p:nvPr>
            <p:ph idx="1"/>
          </p:nvPr>
        </p:nvSpPr>
        <p:spPr>
          <a:xfrm>
            <a:off x="628651" y="1461331"/>
            <a:ext cx="4595103" cy="4495088"/>
          </a:xfrm>
        </p:spPr>
        <p:txBody>
          <a:bodyPr>
            <a:normAutofit fontScale="85000" lnSpcReduction="20000"/>
          </a:bodyPr>
          <a:lstStyle/>
          <a:p>
            <a:pPr marL="0" indent="0">
              <a:buNone/>
            </a:pPr>
            <a:r>
              <a:rPr lang="en-US" sz="3200" b="1" dirty="0"/>
              <a:t>What is the Transportation &amp; Mobility Element? </a:t>
            </a:r>
          </a:p>
          <a:p>
            <a:pPr marL="0" marR="0">
              <a:lnSpc>
                <a:spcPct val="107000"/>
              </a:lnSpc>
              <a:spcBef>
                <a:spcPts val="0"/>
              </a:spcBef>
              <a:spcAft>
                <a:spcPts val="800"/>
              </a:spcAft>
            </a:pPr>
            <a:r>
              <a:rPr lang="en-US" dirty="0">
                <a:ea typeface="Calibri Light" panose="020F0302020204030204" pitchFamily="34" charset="0"/>
                <a:cs typeface="Times New Roman" panose="02020603050405020304" pitchFamily="18" charset="0"/>
              </a:rPr>
              <a:t>Assesses the condition and capacity of the existing transportation facilities, projects future needs, sets LOS standards for roads, and determines future system improvements</a:t>
            </a:r>
          </a:p>
          <a:p>
            <a:pPr marL="0" marR="0">
              <a:lnSpc>
                <a:spcPct val="107000"/>
              </a:lnSpc>
              <a:spcBef>
                <a:spcPts val="0"/>
              </a:spcBef>
              <a:spcAft>
                <a:spcPts val="800"/>
              </a:spcAft>
            </a:pPr>
            <a:r>
              <a:rPr lang="en-US" dirty="0"/>
              <a:t>Recognizes the need to provide transportation alternatives to increase accessibility and provide a comprehensive transportation system</a:t>
            </a:r>
            <a:endParaRPr lang="en-US" dirty="0">
              <a:latin typeface="Calibri" panose="020F0502020204030204" pitchFamily="34" charset="0"/>
              <a:ea typeface="Calibri Light" panose="020F0302020204030204" pitchFamily="34" charset="0"/>
              <a:cs typeface="Times New Roman" panose="02020603050405020304" pitchFamily="18" charset="0"/>
            </a:endParaRPr>
          </a:p>
          <a:p>
            <a:pPr lvl="1"/>
            <a:endParaRPr lang="en-US" dirty="0"/>
          </a:p>
          <a:p>
            <a:endParaRPr lang="en-US" dirty="0"/>
          </a:p>
        </p:txBody>
      </p:sp>
      <p:sp>
        <p:nvSpPr>
          <p:cNvPr id="4" name="Slide Number Placeholder 3">
            <a:extLst>
              <a:ext uri="{FF2B5EF4-FFF2-40B4-BE49-F238E27FC236}">
                <a16:creationId xmlns:a16="http://schemas.microsoft.com/office/drawing/2014/main" xmlns="" id="{5CBE0B53-C0EE-47A0-B041-F063ED6E3A4C}"/>
              </a:ext>
            </a:extLst>
          </p:cNvPr>
          <p:cNvSpPr>
            <a:spLocks noGrp="1"/>
          </p:cNvSpPr>
          <p:nvPr>
            <p:ph type="sldNum" sz="quarter" idx="4"/>
          </p:nvPr>
        </p:nvSpPr>
        <p:spPr/>
        <p:txBody>
          <a:bodyPr/>
          <a:lstStyle/>
          <a:p>
            <a:fld id="{4E782DDF-070C-458C-8280-1BDFE6898753}" type="slidenum">
              <a:rPr lang="en-US" smtClean="0"/>
              <a:pPr/>
              <a:t>2</a:t>
            </a:fld>
            <a:endParaRPr lang="en-US" dirty="0"/>
          </a:p>
        </p:txBody>
      </p:sp>
      <p:pic>
        <p:nvPicPr>
          <p:cNvPr id="6" name="Picture 5" descr="A picture containing outdoor, grass, fence, tree&#10;&#10;Description automatically generated">
            <a:extLst>
              <a:ext uri="{FF2B5EF4-FFF2-40B4-BE49-F238E27FC236}">
                <a16:creationId xmlns:a16="http://schemas.microsoft.com/office/drawing/2014/main" xmlns="" id="{2C2CEAE9-ABA4-40E6-A045-AEE32C548D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545105" y="2506896"/>
            <a:ext cx="4779717" cy="2688591"/>
          </a:xfrm>
          <a:prstGeom prst="rect">
            <a:avLst/>
          </a:prstGeom>
        </p:spPr>
      </p:pic>
    </p:spTree>
    <p:extLst>
      <p:ext uri="{BB962C8B-B14F-4D97-AF65-F5344CB8AC3E}">
        <p14:creationId xmlns:p14="http://schemas.microsoft.com/office/powerpoint/2010/main" val="42130887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99E8C4-4278-42E7-8CE1-4D0DA2370998}"/>
              </a:ext>
            </a:extLst>
          </p:cNvPr>
          <p:cNvSpPr>
            <a:spLocks noGrp="1"/>
          </p:cNvSpPr>
          <p:nvPr>
            <p:ph type="title"/>
          </p:nvPr>
        </p:nvSpPr>
        <p:spPr/>
        <p:txBody>
          <a:bodyPr>
            <a:normAutofit fontScale="90000"/>
          </a:bodyPr>
          <a:lstStyle/>
          <a:p>
            <a:r>
              <a:rPr lang="en-US" dirty="0"/>
              <a:t>Transportation &amp; Mobility DIA Updates </a:t>
            </a:r>
          </a:p>
        </p:txBody>
      </p:sp>
      <p:sp>
        <p:nvSpPr>
          <p:cNvPr id="3" name="Content Placeholder 2">
            <a:extLst>
              <a:ext uri="{FF2B5EF4-FFF2-40B4-BE49-F238E27FC236}">
                <a16:creationId xmlns:a16="http://schemas.microsoft.com/office/drawing/2014/main" xmlns="" id="{4BF05390-B9D6-44B3-9BA1-A15FBDC67881}"/>
              </a:ext>
            </a:extLst>
          </p:cNvPr>
          <p:cNvSpPr>
            <a:spLocks noGrp="1"/>
          </p:cNvSpPr>
          <p:nvPr>
            <p:ph idx="1"/>
          </p:nvPr>
        </p:nvSpPr>
        <p:spPr>
          <a:xfrm>
            <a:off x="370176" y="1446194"/>
            <a:ext cx="4601874" cy="4899678"/>
          </a:xfrm>
        </p:spPr>
        <p:txBody>
          <a:bodyPr>
            <a:normAutofit/>
          </a:bodyPr>
          <a:lstStyle/>
          <a:p>
            <a:pPr marL="0" indent="0">
              <a:spcAft>
                <a:spcPts val="1800"/>
              </a:spcAft>
              <a:buNone/>
            </a:pPr>
            <a:r>
              <a:rPr lang="en-US" sz="2400" b="1" dirty="0"/>
              <a:t>Functional Class</a:t>
            </a:r>
          </a:p>
          <a:p>
            <a:pPr lvl="1">
              <a:spcAft>
                <a:spcPts val="1800"/>
              </a:spcAft>
            </a:pPr>
            <a:r>
              <a:rPr lang="en-US" sz="2000" dirty="0"/>
              <a:t>Arterial</a:t>
            </a:r>
          </a:p>
          <a:p>
            <a:pPr lvl="1">
              <a:spcAft>
                <a:spcPts val="1800"/>
              </a:spcAft>
            </a:pPr>
            <a:r>
              <a:rPr lang="en-US" sz="2000" dirty="0"/>
              <a:t>Collector </a:t>
            </a:r>
          </a:p>
          <a:p>
            <a:pPr lvl="1">
              <a:spcAft>
                <a:spcPts val="1800"/>
              </a:spcAft>
            </a:pPr>
            <a:r>
              <a:rPr lang="en-US" sz="2000" dirty="0"/>
              <a:t>Local </a:t>
            </a:r>
          </a:p>
          <a:p>
            <a:pPr marL="0" indent="0">
              <a:spcAft>
                <a:spcPts val="1800"/>
              </a:spcAft>
              <a:buNone/>
            </a:pPr>
            <a:r>
              <a:rPr lang="en-US" sz="2400" b="1" dirty="0"/>
              <a:t>Road Jurisdiction</a:t>
            </a:r>
          </a:p>
          <a:p>
            <a:pPr lvl="1">
              <a:spcAft>
                <a:spcPts val="1800"/>
              </a:spcAft>
            </a:pPr>
            <a:r>
              <a:rPr lang="en-US" sz="2000" dirty="0"/>
              <a:t>State</a:t>
            </a:r>
          </a:p>
          <a:p>
            <a:pPr lvl="1">
              <a:spcAft>
                <a:spcPts val="1800"/>
              </a:spcAft>
            </a:pPr>
            <a:r>
              <a:rPr lang="en-US" sz="2000" dirty="0"/>
              <a:t>County</a:t>
            </a:r>
          </a:p>
          <a:p>
            <a:pPr lvl="1">
              <a:spcAft>
                <a:spcPts val="1800"/>
              </a:spcAft>
            </a:pPr>
            <a:r>
              <a:rPr lang="en-US" sz="2000" dirty="0"/>
              <a:t>City</a:t>
            </a:r>
          </a:p>
          <a:p>
            <a:pPr marL="0" indent="0">
              <a:spcAft>
                <a:spcPts val="1800"/>
              </a:spcAft>
              <a:buNone/>
            </a:pPr>
            <a:endParaRPr lang="en-US" sz="2400" dirty="0"/>
          </a:p>
        </p:txBody>
      </p:sp>
      <p:sp>
        <p:nvSpPr>
          <p:cNvPr id="4" name="Slide Number Placeholder 3">
            <a:extLst>
              <a:ext uri="{FF2B5EF4-FFF2-40B4-BE49-F238E27FC236}">
                <a16:creationId xmlns:a16="http://schemas.microsoft.com/office/drawing/2014/main" xmlns="" id="{72D2E930-0627-4D3B-9058-F1B12890B9CE}"/>
              </a:ext>
            </a:extLst>
          </p:cNvPr>
          <p:cNvSpPr>
            <a:spLocks noGrp="1"/>
          </p:cNvSpPr>
          <p:nvPr>
            <p:ph type="sldNum" sz="quarter" idx="4"/>
          </p:nvPr>
        </p:nvSpPr>
        <p:spPr/>
        <p:txBody>
          <a:bodyPr/>
          <a:lstStyle/>
          <a:p>
            <a:fld id="{4E782DDF-070C-458C-8280-1BDFE6898753}" type="slidenum">
              <a:rPr lang="en-US" smtClean="0"/>
              <a:pPr/>
              <a:t>3</a:t>
            </a:fld>
            <a:endParaRPr lang="en-US" dirty="0"/>
          </a:p>
        </p:txBody>
      </p:sp>
      <p:pic>
        <p:nvPicPr>
          <p:cNvPr id="8" name="Picture 7">
            <a:extLst>
              <a:ext uri="{FF2B5EF4-FFF2-40B4-BE49-F238E27FC236}">
                <a16:creationId xmlns:a16="http://schemas.microsoft.com/office/drawing/2014/main" xmlns="" id="{E717E6DE-B6D8-406B-B0E5-4FB89C5D566E}"/>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073488" y="1389993"/>
            <a:ext cx="2975270" cy="5128518"/>
          </a:xfrm>
          <a:prstGeom prst="rect">
            <a:avLst/>
          </a:prstGeom>
        </p:spPr>
      </p:pic>
      <p:pic>
        <p:nvPicPr>
          <p:cNvPr id="9" name="Picture 8">
            <a:extLst>
              <a:ext uri="{FF2B5EF4-FFF2-40B4-BE49-F238E27FC236}">
                <a16:creationId xmlns:a16="http://schemas.microsoft.com/office/drawing/2014/main" xmlns="" id="{EFD3CC56-8D80-4FE6-95AB-29C57D9BCD52}"/>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2962184" y="1401949"/>
            <a:ext cx="2975271" cy="5126486"/>
          </a:xfrm>
          <a:prstGeom prst="rect">
            <a:avLst/>
          </a:prstGeom>
        </p:spPr>
      </p:pic>
    </p:spTree>
    <p:extLst>
      <p:ext uri="{BB962C8B-B14F-4D97-AF65-F5344CB8AC3E}">
        <p14:creationId xmlns:p14="http://schemas.microsoft.com/office/powerpoint/2010/main" val="30753581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99E8C4-4278-42E7-8CE1-4D0DA2370998}"/>
              </a:ext>
            </a:extLst>
          </p:cNvPr>
          <p:cNvSpPr>
            <a:spLocks noGrp="1"/>
          </p:cNvSpPr>
          <p:nvPr>
            <p:ph type="title"/>
          </p:nvPr>
        </p:nvSpPr>
        <p:spPr/>
        <p:txBody>
          <a:bodyPr>
            <a:normAutofit fontScale="90000"/>
          </a:bodyPr>
          <a:lstStyle/>
          <a:p>
            <a:r>
              <a:rPr lang="en-US" dirty="0"/>
              <a:t>Transportation &amp; Mobility DIA Updates </a:t>
            </a:r>
          </a:p>
        </p:txBody>
      </p:sp>
      <p:sp>
        <p:nvSpPr>
          <p:cNvPr id="3" name="Content Placeholder 2">
            <a:extLst>
              <a:ext uri="{FF2B5EF4-FFF2-40B4-BE49-F238E27FC236}">
                <a16:creationId xmlns:a16="http://schemas.microsoft.com/office/drawing/2014/main" xmlns="" id="{4BF05390-B9D6-44B3-9BA1-A15FBDC67881}"/>
              </a:ext>
            </a:extLst>
          </p:cNvPr>
          <p:cNvSpPr>
            <a:spLocks noGrp="1"/>
          </p:cNvSpPr>
          <p:nvPr>
            <p:ph idx="1"/>
          </p:nvPr>
        </p:nvSpPr>
        <p:spPr>
          <a:xfrm>
            <a:off x="370176" y="1446194"/>
            <a:ext cx="2158712" cy="4899678"/>
          </a:xfrm>
        </p:spPr>
        <p:txBody>
          <a:bodyPr>
            <a:normAutofit/>
          </a:bodyPr>
          <a:lstStyle/>
          <a:p>
            <a:pPr marL="0" indent="0">
              <a:spcAft>
                <a:spcPts val="1800"/>
              </a:spcAft>
              <a:buNone/>
            </a:pPr>
            <a:r>
              <a:rPr lang="en-US" sz="2400" b="1" dirty="0"/>
              <a:t>Transit Routes</a:t>
            </a:r>
          </a:p>
          <a:p>
            <a:pPr lvl="1">
              <a:spcAft>
                <a:spcPts val="1800"/>
              </a:spcAft>
            </a:pPr>
            <a:r>
              <a:rPr lang="en-US" sz="2000" dirty="0"/>
              <a:t>5 routes</a:t>
            </a:r>
          </a:p>
          <a:p>
            <a:pPr marL="0" indent="0">
              <a:spcAft>
                <a:spcPts val="1800"/>
              </a:spcAft>
              <a:buNone/>
            </a:pPr>
            <a:r>
              <a:rPr lang="en-US" sz="2400" b="1" dirty="0"/>
              <a:t>Proposed Bike &amp; Pedestrian Routes</a:t>
            </a:r>
          </a:p>
          <a:p>
            <a:pPr lvl="1">
              <a:spcAft>
                <a:spcPts val="1800"/>
              </a:spcAft>
            </a:pPr>
            <a:r>
              <a:rPr lang="en-US" sz="2000" dirty="0"/>
              <a:t>Through planning period </a:t>
            </a:r>
          </a:p>
        </p:txBody>
      </p:sp>
      <p:sp>
        <p:nvSpPr>
          <p:cNvPr id="4" name="Slide Number Placeholder 3">
            <a:extLst>
              <a:ext uri="{FF2B5EF4-FFF2-40B4-BE49-F238E27FC236}">
                <a16:creationId xmlns:a16="http://schemas.microsoft.com/office/drawing/2014/main" xmlns="" id="{72D2E930-0627-4D3B-9058-F1B12890B9CE}"/>
              </a:ext>
            </a:extLst>
          </p:cNvPr>
          <p:cNvSpPr>
            <a:spLocks noGrp="1"/>
          </p:cNvSpPr>
          <p:nvPr>
            <p:ph type="sldNum" sz="quarter" idx="4"/>
          </p:nvPr>
        </p:nvSpPr>
        <p:spPr/>
        <p:txBody>
          <a:bodyPr/>
          <a:lstStyle/>
          <a:p>
            <a:fld id="{4E782DDF-070C-458C-8280-1BDFE6898753}" type="slidenum">
              <a:rPr lang="en-US" smtClean="0"/>
              <a:pPr/>
              <a:t>4</a:t>
            </a:fld>
            <a:endParaRPr lang="en-US" dirty="0"/>
          </a:p>
        </p:txBody>
      </p:sp>
      <p:pic>
        <p:nvPicPr>
          <p:cNvPr id="10" name="Picture 9">
            <a:extLst>
              <a:ext uri="{FF2B5EF4-FFF2-40B4-BE49-F238E27FC236}">
                <a16:creationId xmlns:a16="http://schemas.microsoft.com/office/drawing/2014/main" xmlns="" id="{14CCF0D7-1EB7-42DE-8B9A-95EAE0A8A9CB}"/>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2786215" y="1446194"/>
            <a:ext cx="3078956" cy="5314816"/>
          </a:xfrm>
          <a:prstGeom prst="rect">
            <a:avLst/>
          </a:prstGeom>
        </p:spPr>
      </p:pic>
      <p:pic>
        <p:nvPicPr>
          <p:cNvPr id="11" name="Picture 10">
            <a:extLst>
              <a:ext uri="{FF2B5EF4-FFF2-40B4-BE49-F238E27FC236}">
                <a16:creationId xmlns:a16="http://schemas.microsoft.com/office/drawing/2014/main" xmlns="" id="{63FD883C-3049-4DDE-A94F-D7BB17BCB66C}"/>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065347" y="1446194"/>
            <a:ext cx="2855132" cy="5314816"/>
          </a:xfrm>
          <a:prstGeom prst="rect">
            <a:avLst/>
          </a:prstGeom>
        </p:spPr>
      </p:pic>
    </p:spTree>
    <p:extLst>
      <p:ext uri="{BB962C8B-B14F-4D97-AF65-F5344CB8AC3E}">
        <p14:creationId xmlns:p14="http://schemas.microsoft.com/office/powerpoint/2010/main" val="2428864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99E8C4-4278-42E7-8CE1-4D0DA2370998}"/>
              </a:ext>
            </a:extLst>
          </p:cNvPr>
          <p:cNvSpPr>
            <a:spLocks noGrp="1"/>
          </p:cNvSpPr>
          <p:nvPr>
            <p:ph type="title"/>
          </p:nvPr>
        </p:nvSpPr>
        <p:spPr/>
        <p:txBody>
          <a:bodyPr>
            <a:normAutofit fontScale="90000"/>
          </a:bodyPr>
          <a:lstStyle/>
          <a:p>
            <a:r>
              <a:rPr lang="en-US" dirty="0"/>
              <a:t>Transportation &amp; Mobility DIA Updates </a:t>
            </a:r>
          </a:p>
        </p:txBody>
      </p:sp>
      <p:sp>
        <p:nvSpPr>
          <p:cNvPr id="3" name="Content Placeholder 2">
            <a:extLst>
              <a:ext uri="{FF2B5EF4-FFF2-40B4-BE49-F238E27FC236}">
                <a16:creationId xmlns:a16="http://schemas.microsoft.com/office/drawing/2014/main" xmlns="" id="{4BF05390-B9D6-44B3-9BA1-A15FBDC67881}"/>
              </a:ext>
            </a:extLst>
          </p:cNvPr>
          <p:cNvSpPr>
            <a:spLocks noGrp="1"/>
          </p:cNvSpPr>
          <p:nvPr>
            <p:ph idx="1"/>
          </p:nvPr>
        </p:nvSpPr>
        <p:spPr>
          <a:xfrm>
            <a:off x="265755" y="1361143"/>
            <a:ext cx="5924746" cy="506546"/>
          </a:xfrm>
        </p:spPr>
        <p:txBody>
          <a:bodyPr>
            <a:normAutofit/>
          </a:bodyPr>
          <a:lstStyle/>
          <a:p>
            <a:pPr marL="0" indent="0">
              <a:spcAft>
                <a:spcPts val="1800"/>
              </a:spcAft>
              <a:buNone/>
            </a:pPr>
            <a:r>
              <a:rPr lang="en-US" sz="2400" b="1" dirty="0"/>
              <a:t>Level of Service (LOS)</a:t>
            </a:r>
          </a:p>
        </p:txBody>
      </p:sp>
      <p:sp>
        <p:nvSpPr>
          <p:cNvPr id="4" name="Slide Number Placeholder 3">
            <a:extLst>
              <a:ext uri="{FF2B5EF4-FFF2-40B4-BE49-F238E27FC236}">
                <a16:creationId xmlns:a16="http://schemas.microsoft.com/office/drawing/2014/main" xmlns="" id="{72D2E930-0627-4D3B-9058-F1B12890B9CE}"/>
              </a:ext>
            </a:extLst>
          </p:cNvPr>
          <p:cNvSpPr>
            <a:spLocks noGrp="1"/>
          </p:cNvSpPr>
          <p:nvPr>
            <p:ph type="sldNum" sz="quarter" idx="4"/>
          </p:nvPr>
        </p:nvSpPr>
        <p:spPr/>
        <p:txBody>
          <a:bodyPr/>
          <a:lstStyle/>
          <a:p>
            <a:fld id="{4E782DDF-070C-458C-8280-1BDFE6898753}" type="slidenum">
              <a:rPr lang="en-US" smtClean="0"/>
              <a:pPr/>
              <a:t>5</a:t>
            </a:fld>
            <a:endParaRPr lang="en-US" dirty="0"/>
          </a:p>
        </p:txBody>
      </p:sp>
      <p:pic>
        <p:nvPicPr>
          <p:cNvPr id="6" name="Picture 5">
            <a:extLst>
              <a:ext uri="{FF2B5EF4-FFF2-40B4-BE49-F238E27FC236}">
                <a16:creationId xmlns:a16="http://schemas.microsoft.com/office/drawing/2014/main" xmlns="" id="{31DB7019-0476-4830-975D-DAFF3A60C2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207" y="1867689"/>
            <a:ext cx="2796420" cy="4815752"/>
          </a:xfrm>
          <a:prstGeom prst="rect">
            <a:avLst/>
          </a:prstGeom>
        </p:spPr>
      </p:pic>
      <p:pic>
        <p:nvPicPr>
          <p:cNvPr id="10" name="Picture 9">
            <a:extLst>
              <a:ext uri="{FF2B5EF4-FFF2-40B4-BE49-F238E27FC236}">
                <a16:creationId xmlns:a16="http://schemas.microsoft.com/office/drawing/2014/main" xmlns="" id="{32F45E1C-1357-4534-8545-9A06757A38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73790" y="1863310"/>
            <a:ext cx="2796420" cy="4815752"/>
          </a:xfrm>
          <a:prstGeom prst="rect">
            <a:avLst/>
          </a:prstGeom>
        </p:spPr>
      </p:pic>
      <p:pic>
        <p:nvPicPr>
          <p:cNvPr id="13" name="Picture 12">
            <a:extLst>
              <a:ext uri="{FF2B5EF4-FFF2-40B4-BE49-F238E27FC236}">
                <a16:creationId xmlns:a16="http://schemas.microsoft.com/office/drawing/2014/main" xmlns="" id="{BD99881C-973E-4DB7-8F27-470246DFF6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26373" y="1863313"/>
            <a:ext cx="2796420" cy="4820131"/>
          </a:xfrm>
          <a:prstGeom prst="rect">
            <a:avLst/>
          </a:prstGeom>
        </p:spPr>
      </p:pic>
    </p:spTree>
    <p:extLst>
      <p:ext uri="{BB962C8B-B14F-4D97-AF65-F5344CB8AC3E}">
        <p14:creationId xmlns:p14="http://schemas.microsoft.com/office/powerpoint/2010/main" val="30287401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IRC TIP</a:t>
            </a:r>
            <a:endParaRPr lang="en-US" dirty="0"/>
          </a:p>
        </p:txBody>
      </p:sp>
      <p:sp>
        <p:nvSpPr>
          <p:cNvPr id="4" name="Slide Number Placeholder 3"/>
          <p:cNvSpPr>
            <a:spLocks noGrp="1"/>
          </p:cNvSpPr>
          <p:nvPr>
            <p:ph type="sldNum" sz="quarter" idx="4"/>
          </p:nvPr>
        </p:nvSpPr>
        <p:spPr/>
        <p:txBody>
          <a:bodyPr/>
          <a:lstStyle/>
          <a:p>
            <a:fld id="{4E782DDF-070C-458C-8280-1BDFE6898753}" type="slidenum">
              <a:rPr lang="en-US" smtClean="0"/>
              <a:pPr/>
              <a:t>6</a:t>
            </a:fld>
            <a:endParaRPr lang="en-US" dirty="0"/>
          </a:p>
        </p:txBody>
      </p:sp>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590" r="993" b="2707"/>
          <a:stretch/>
        </p:blipFill>
        <p:spPr bwMode="auto">
          <a:xfrm>
            <a:off x="164594" y="938785"/>
            <a:ext cx="6510527" cy="57805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7102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North County Greenways Plan</a:t>
            </a:r>
            <a:endParaRPr lang="en-US" dirty="0"/>
          </a:p>
        </p:txBody>
      </p:sp>
      <p:sp>
        <p:nvSpPr>
          <p:cNvPr id="4" name="Slide Number Placeholder 3"/>
          <p:cNvSpPr>
            <a:spLocks noGrp="1"/>
          </p:cNvSpPr>
          <p:nvPr>
            <p:ph type="sldNum" sz="quarter" idx="4"/>
          </p:nvPr>
        </p:nvSpPr>
        <p:spPr/>
        <p:txBody>
          <a:bodyPr/>
          <a:lstStyle/>
          <a:p>
            <a:fld id="{4E782DDF-070C-458C-8280-1BDFE6898753}" type="slidenum">
              <a:rPr lang="en-US" smtClean="0"/>
              <a:pPr/>
              <a:t>7</a:t>
            </a:fld>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7744" y="860287"/>
            <a:ext cx="6879086" cy="58636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844376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IRC Bicycle Prioritization Plan</a:t>
            </a:r>
            <a:endParaRPr lang="en-US" dirty="0"/>
          </a:p>
        </p:txBody>
      </p:sp>
      <p:sp>
        <p:nvSpPr>
          <p:cNvPr id="4" name="Slide Number Placeholder 3"/>
          <p:cNvSpPr>
            <a:spLocks noGrp="1"/>
          </p:cNvSpPr>
          <p:nvPr>
            <p:ph type="sldNum" sz="quarter" idx="4"/>
          </p:nvPr>
        </p:nvSpPr>
        <p:spPr/>
        <p:txBody>
          <a:bodyPr/>
          <a:lstStyle/>
          <a:p>
            <a:fld id="{4E782DDF-070C-458C-8280-1BDFE6898753}" type="slidenum">
              <a:rPr lang="en-US" smtClean="0"/>
              <a:pPr/>
              <a:t>8</a:t>
            </a:fld>
            <a:endParaRPr lang="en-US"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9456" y="851823"/>
            <a:ext cx="6071616" cy="59183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86181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IRC Pedestrian Prioritization Plan</a:t>
            </a:r>
            <a:endParaRPr lang="en-US" dirty="0"/>
          </a:p>
        </p:txBody>
      </p:sp>
      <p:sp>
        <p:nvSpPr>
          <p:cNvPr id="4" name="Slide Number Placeholder 3"/>
          <p:cNvSpPr>
            <a:spLocks noGrp="1"/>
          </p:cNvSpPr>
          <p:nvPr>
            <p:ph type="sldNum" sz="quarter" idx="4"/>
          </p:nvPr>
        </p:nvSpPr>
        <p:spPr/>
        <p:txBody>
          <a:bodyPr/>
          <a:lstStyle/>
          <a:p>
            <a:fld id="{4E782DDF-070C-458C-8280-1BDFE6898753}" type="slidenum">
              <a:rPr lang="en-US" smtClean="0"/>
              <a:pPr/>
              <a:t>9</a:t>
            </a:fld>
            <a:endParaRPr lang="en-US"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2850" y="926591"/>
            <a:ext cx="6113943" cy="58495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4935490"/>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762</Words>
  <Application>Microsoft Office PowerPoint</Application>
  <PresentationFormat>On-screen Show (4:3)</PresentationFormat>
  <Paragraphs>105</Paragraphs>
  <Slides>18</Slides>
  <Notes>4</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1_Office Theme</vt:lpstr>
      <vt:lpstr>PowerPoint Presentation</vt:lpstr>
      <vt:lpstr>Transportation &amp; Mobility Element </vt:lpstr>
      <vt:lpstr>Transportation &amp; Mobility DIA Updates </vt:lpstr>
      <vt:lpstr>Transportation &amp; Mobility DIA Updates </vt:lpstr>
      <vt:lpstr>Transportation &amp; Mobility DIA Updates </vt:lpstr>
      <vt:lpstr>IRC TIP</vt:lpstr>
      <vt:lpstr>North County Greenways Plan</vt:lpstr>
      <vt:lpstr>IRC Bicycle Prioritization Plan</vt:lpstr>
      <vt:lpstr>IRC Pedestrian Prioritization Plan</vt:lpstr>
      <vt:lpstr>Transportation&amp; Mobility GOPs Updates  </vt:lpstr>
      <vt:lpstr>Transportation &amp; Mobility GOPs Updates </vt:lpstr>
      <vt:lpstr>Transportation &amp; Mobility GOPs Updates </vt:lpstr>
      <vt:lpstr>Transportation &amp; Mobility GOPs Updates </vt:lpstr>
      <vt:lpstr>Transportation &amp; Mobility GOPs Updates </vt:lpstr>
      <vt:lpstr>Transportation &amp; Mobility GOPs Updates </vt:lpstr>
      <vt:lpstr>Transportation &amp; Mobility GOPs Updates </vt:lpstr>
      <vt:lpstr>Transportation &amp; Mobility GOPs Updates </vt:lpstr>
      <vt:lpstr>PowerPoint Presentation</vt:lpstr>
    </vt:vector>
  </TitlesOfParts>
  <Company>City of Sebastian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 Frazier</dc:creator>
  <cp:lastModifiedBy>Lisa Frazier</cp:lastModifiedBy>
  <cp:revision>1</cp:revision>
  <dcterms:created xsi:type="dcterms:W3CDTF">2020-07-30T14:30:53Z</dcterms:created>
  <dcterms:modified xsi:type="dcterms:W3CDTF">2020-07-30T14:31:56Z</dcterms:modified>
</cp:coreProperties>
</file>